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09642BB-D75B-426B-BF37-C09B2F0F89C2}"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A633707-4A4D-4D3E-BB4A-2313C7A60B9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09642BB-D75B-426B-BF37-C09B2F0F89C2}"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09642BB-D75B-426B-BF37-C09B2F0F89C2}"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09642BB-D75B-426B-BF37-C09B2F0F89C2}"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09642BB-D75B-426B-BF37-C09B2F0F89C2}"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633707-4A4D-4D3E-BB4A-2313C7A60B9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09642BB-D75B-426B-BF37-C09B2F0F89C2}"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09642BB-D75B-426B-BF37-C09B2F0F89C2}"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09642BB-D75B-426B-BF37-C09B2F0F89C2}"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642BB-D75B-426B-BF37-C09B2F0F89C2}"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09642BB-D75B-426B-BF37-C09B2F0F89C2}"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633707-4A4D-4D3E-BB4A-2313C7A60B9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09642BB-D75B-426B-BF37-C09B2F0F89C2}"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A633707-4A4D-4D3E-BB4A-2313C7A60B9E}"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9642BB-D75B-426B-BF37-C09B2F0F89C2}"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633707-4A4D-4D3E-BB4A-2313C7A60B9E}"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11561" y="188640"/>
            <a:ext cx="7272808" cy="908050"/>
          </a:xfrm>
          <a:prstGeom prst="rect">
            <a:avLst/>
          </a:prstGeom>
          <a:solidFill>
            <a:srgbClr val="CCFF9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spcAft>
                <a:spcPts val="0"/>
              </a:spcAft>
            </a:pPr>
            <a:r>
              <a:rPr lang="ar-JO" sz="2400" b="1" kern="1200">
                <a:solidFill>
                  <a:srgbClr val="006600"/>
                </a:solidFill>
                <a:effectLst/>
                <a:latin typeface="Times New Roman"/>
                <a:ea typeface="Times New Roman"/>
                <a:cs typeface="Arial"/>
              </a:rPr>
              <a:t>ا</a:t>
            </a:r>
            <a:r>
              <a:rPr lang="ar-SA" sz="2400" b="1" kern="1200">
                <a:solidFill>
                  <a:srgbClr val="006600"/>
                </a:solidFill>
                <a:effectLst/>
                <a:latin typeface="Times New Roman"/>
                <a:ea typeface="Times New Roman"/>
                <a:cs typeface="Arial"/>
              </a:rPr>
              <a:t>لفصل</a:t>
            </a:r>
            <a:r>
              <a:rPr lang="ar-JO" sz="2400" b="1" kern="1200">
                <a:solidFill>
                  <a:srgbClr val="006600"/>
                </a:solidFill>
                <a:effectLst/>
                <a:latin typeface="Times New Roman"/>
                <a:ea typeface="Times New Roman"/>
                <a:cs typeface="Arial"/>
              </a:rPr>
              <a:t> الثا</a:t>
            </a:r>
            <a:r>
              <a:rPr lang="ar-SA" sz="2400" b="1" kern="1200">
                <a:solidFill>
                  <a:srgbClr val="006600"/>
                </a:solidFill>
                <a:effectLst/>
                <a:latin typeface="Times New Roman"/>
                <a:ea typeface="Times New Roman"/>
                <a:cs typeface="Arial"/>
              </a:rPr>
              <a:t>ني عشر</a:t>
            </a:r>
            <a:r>
              <a:rPr lang="ar-JO" sz="2400" b="1" kern="1200">
                <a:solidFill>
                  <a:srgbClr val="006600"/>
                </a:solidFill>
                <a:effectLst/>
                <a:latin typeface="Times New Roman"/>
                <a:ea typeface="Times New Roman"/>
                <a:cs typeface="Arial"/>
              </a:rPr>
              <a:t>:حصان ألمقابض</a:t>
            </a:r>
            <a:endParaRPr lang="en-US" sz="1200">
              <a:effectLst/>
              <a:latin typeface="Times New Roman"/>
              <a:ea typeface="Times New Roman"/>
            </a:endParaRPr>
          </a:p>
          <a:p>
            <a:pPr algn="ctr" rtl="1">
              <a:spcAft>
                <a:spcPts val="0"/>
              </a:spcAft>
            </a:pPr>
            <a:r>
              <a:rPr lang="ar-JO" sz="1800" b="1" kern="1200">
                <a:solidFill>
                  <a:srgbClr val="000000"/>
                </a:solidFill>
                <a:effectLst/>
                <a:latin typeface="Times New Roman"/>
                <a:ea typeface="Times New Roman"/>
                <a:cs typeface="Arial"/>
              </a:rPr>
              <a:t>ارتفاع  الحصان 1</a:t>
            </a:r>
            <a:r>
              <a:rPr lang="ar-SA" sz="1800" b="1" kern="1200">
                <a:solidFill>
                  <a:srgbClr val="000000"/>
                </a:solidFill>
                <a:effectLst/>
                <a:latin typeface="Times New Roman"/>
                <a:ea typeface="Times New Roman"/>
                <a:cs typeface="Arial"/>
              </a:rPr>
              <a:t>0</a:t>
            </a:r>
            <a:r>
              <a:rPr lang="ar-JO" sz="1800" b="1" kern="1200">
                <a:solidFill>
                  <a:srgbClr val="000000"/>
                </a:solidFill>
                <a:effectLst/>
                <a:latin typeface="Times New Roman"/>
                <a:ea typeface="Times New Roman"/>
                <a:cs typeface="Arial"/>
              </a:rPr>
              <a:t>5 سم من سطح البساط</a:t>
            </a:r>
            <a:r>
              <a:rPr lang="ar-JO" sz="1600" b="1" kern="1200">
                <a:solidFill>
                  <a:srgbClr val="000000"/>
                </a:solidFill>
                <a:effectLst/>
                <a:latin typeface="Times New Roman"/>
                <a:ea typeface="Times New Roman"/>
                <a:cs typeface="Arial"/>
              </a:rPr>
              <a:t> </a:t>
            </a:r>
            <a:r>
              <a:rPr lang="ar-SA" sz="1600" b="1" kern="1200">
                <a:solidFill>
                  <a:srgbClr val="000000"/>
                </a:solidFill>
                <a:effectLst/>
                <a:latin typeface="Times New Roman"/>
                <a:ea typeface="Times New Roman"/>
                <a:cs typeface="Arial"/>
              </a:rPr>
              <a:t> و115 سم من الارض</a:t>
            </a:r>
            <a:endParaRPr lang="en-US" sz="1200">
              <a:effectLst/>
              <a:latin typeface="Times New Roman"/>
              <a:ea typeface="Times New Roman"/>
            </a:endParaRPr>
          </a:p>
        </p:txBody>
      </p:sp>
      <p:sp>
        <p:nvSpPr>
          <p:cNvPr id="5" name="مستطيل 4"/>
          <p:cNvSpPr/>
          <p:nvPr/>
        </p:nvSpPr>
        <p:spPr>
          <a:xfrm>
            <a:off x="133533" y="1268760"/>
            <a:ext cx="8640960" cy="4801314"/>
          </a:xfrm>
          <a:prstGeom prst="rect">
            <a:avLst/>
          </a:prstGeom>
        </p:spPr>
        <p:txBody>
          <a:bodyPr wrap="square">
            <a:spAutoFit/>
          </a:bodyPr>
          <a:lstStyle/>
          <a:p>
            <a:r>
              <a:rPr lang="ar-SA" b="1" u="sng" dirty="0">
                <a:solidFill>
                  <a:srgbClr val="FFFF00"/>
                </a:solidFill>
              </a:rPr>
              <a:t>المادة 1</a:t>
            </a:r>
            <a:r>
              <a:rPr lang="ar-IQ" b="1" u="sng" dirty="0">
                <a:solidFill>
                  <a:srgbClr val="FFFF00"/>
                </a:solidFill>
              </a:rPr>
              <a:t>1</a:t>
            </a:r>
            <a:r>
              <a:rPr lang="ar-SA" b="1" u="sng" dirty="0">
                <a:solidFill>
                  <a:srgbClr val="FFFF00"/>
                </a:solidFill>
              </a:rPr>
              <a:t>.1: </a:t>
            </a:r>
            <a:r>
              <a:rPr lang="ar-JO" b="1" u="sng" dirty="0">
                <a:solidFill>
                  <a:srgbClr val="FFFF00"/>
                </a:solidFill>
              </a:rPr>
              <a:t>وصف التمرين على حصان المقابض.</a:t>
            </a:r>
            <a:endParaRPr lang="en-US" b="1" u="sng" dirty="0">
              <a:solidFill>
                <a:srgbClr val="FFFF00"/>
              </a:solidFill>
            </a:endParaRPr>
          </a:p>
          <a:p>
            <a:r>
              <a:rPr lang="ar-JO" sz="3600" b="1" dirty="0"/>
              <a:t>تتكون اغلب تمارين حصان المقابض من انواع مختلفة من مرجحات الرجلين الدائرية برجلين مفتوحتين او مضمومتين بأوضاع ارتكازية مختلفة على جميع اجزاء الحصان ، مرجحات الرجل الفردية و / او المقصات . المرجحات للمرور بأوضاع الوقوف على اليدين مع او بدون اللف حول المحور الطولي مسموح به . جميع الحركات يجب ان تؤدى مع المرجحة وأي تقطع بسيط  للتمرين او استخدام  القوة والثبات فيه غير مسموح به .</a:t>
            </a:r>
            <a:endParaRPr lang="en-US" sz="3600" dirty="0"/>
          </a:p>
        </p:txBody>
      </p:sp>
    </p:spTree>
    <p:extLst>
      <p:ext uri="{BB962C8B-B14F-4D97-AF65-F5344CB8AC3E}">
        <p14:creationId xmlns:p14="http://schemas.microsoft.com/office/powerpoint/2010/main" val="422769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260648"/>
            <a:ext cx="8424936" cy="3170099"/>
          </a:xfrm>
          <a:prstGeom prst="rect">
            <a:avLst/>
          </a:prstGeom>
        </p:spPr>
        <p:txBody>
          <a:bodyPr wrap="square">
            <a:spAutoFit/>
          </a:bodyPr>
          <a:lstStyle/>
          <a:p>
            <a:r>
              <a:rPr lang="ar-SA" sz="2000" b="1" u="sng" dirty="0">
                <a:solidFill>
                  <a:srgbClr val="FFFF00"/>
                </a:solidFill>
              </a:rPr>
              <a:t>المقص الأمامي من الارتكاز </a:t>
            </a:r>
            <a:r>
              <a:rPr lang="ar-SA" sz="2000" b="1" u="sng" dirty="0" err="1">
                <a:solidFill>
                  <a:srgbClr val="FFFF00"/>
                </a:solidFill>
              </a:rPr>
              <a:t>السرجي</a:t>
            </a:r>
            <a:r>
              <a:rPr lang="ar-SA" sz="2000" u="sng" dirty="0">
                <a:solidFill>
                  <a:srgbClr val="FFFF00"/>
                </a:solidFill>
              </a:rPr>
              <a:t> </a:t>
            </a:r>
            <a:r>
              <a:rPr lang="ar-SA" sz="2000" b="1" u="sng" dirty="0">
                <a:solidFill>
                  <a:srgbClr val="FFFF00"/>
                </a:solidFill>
              </a:rPr>
              <a:t>:</a:t>
            </a:r>
            <a:endParaRPr lang="en-US" sz="2000" dirty="0">
              <a:solidFill>
                <a:srgbClr val="FFFF00"/>
              </a:solidFill>
            </a:endParaRPr>
          </a:p>
          <a:p>
            <a:r>
              <a:rPr lang="ar-SA" sz="2000" dirty="0"/>
              <a:t>القسم التحضيري : من وضع الارتكاز </a:t>
            </a:r>
            <a:r>
              <a:rPr lang="ar-SA" sz="2000" dirty="0" err="1"/>
              <a:t>السرجي</a:t>
            </a:r>
            <a:r>
              <a:rPr lang="ar-SA" sz="2000" dirty="0"/>
              <a:t> والرجل اليمنى إلى الأمام واليسرى للخلف ، </a:t>
            </a:r>
            <a:r>
              <a:rPr lang="ar-SA" sz="2000" dirty="0" err="1"/>
              <a:t>يؤرجح</a:t>
            </a:r>
            <a:r>
              <a:rPr lang="ar-SA" sz="2000" dirty="0"/>
              <a:t> اللاعب الرجلين جانبا عاليا جهة اليسار ( خاصة الرجل اليسرى ) .</a:t>
            </a:r>
            <a:endParaRPr lang="en-US" sz="2000" dirty="0"/>
          </a:p>
          <a:p>
            <a:r>
              <a:rPr lang="ar-SA" sz="2000" dirty="0"/>
              <a:t>القسم الرئيسي : تدفع اليد اليسرى المقبض مع نقل الكتفين قليلا جهة اليمين ( ليس بعيدا ) اذ يجب بقاء مركز الثقل في منتصف الحصان للحصول على </a:t>
            </a:r>
            <a:r>
              <a:rPr lang="ar-SA" sz="2000" dirty="0" err="1"/>
              <a:t>ارجحة</a:t>
            </a:r>
            <a:r>
              <a:rPr lang="ar-SA" sz="2000" dirty="0"/>
              <a:t> جيدة الى الأسفل بعد اداء الحركة </a:t>
            </a:r>
            <a:r>
              <a:rPr lang="ar-SA" sz="2000" dirty="0" err="1"/>
              <a:t>المقصية</a:t>
            </a:r>
            <a:r>
              <a:rPr lang="ar-SA" sz="2000" dirty="0"/>
              <a:t> ، كما يجب ان يقبض اللاعب باليد اليمنى على المقبض جيدا عند ترك اليد اليسرى وعندما تصل الرجل اليسرى الى اقصى ارتفاع لها يدار الورك لتسهيل اداء الحركة </a:t>
            </a:r>
            <a:r>
              <a:rPr lang="ar-SA" sz="2000" dirty="0" err="1"/>
              <a:t>المقصية</a:t>
            </a:r>
            <a:r>
              <a:rPr lang="ar-SA" sz="2000" dirty="0"/>
              <a:t> بمرور الرجل اليسرى في مستوى اعلى من الرجل اليمنى .</a:t>
            </a:r>
            <a:endParaRPr lang="en-US" sz="2000" dirty="0"/>
          </a:p>
          <a:p>
            <a:r>
              <a:rPr lang="ar-SA" sz="2000" dirty="0"/>
              <a:t>القسم النهائي : بمجرد بدء </a:t>
            </a:r>
            <a:r>
              <a:rPr lang="ar-SA" sz="2000" dirty="0" err="1"/>
              <a:t>أرجحة</a:t>
            </a:r>
            <a:r>
              <a:rPr lang="ar-SA" sz="2000" dirty="0"/>
              <a:t> الرجلين إلى الأسفل يتم مسك المقبض باليد اليسرى لأخذ وضع الارتكاز </a:t>
            </a:r>
            <a:r>
              <a:rPr lang="ar-SA" sz="2000" dirty="0" err="1"/>
              <a:t>السرجي</a:t>
            </a:r>
            <a:r>
              <a:rPr lang="ar-SA" sz="2000" dirty="0"/>
              <a:t> بالرجل اليسرى للأمام واليمنى للخلف </a:t>
            </a:r>
            <a:endParaRPr lang="ar-IQ" sz="2000" dirty="0"/>
          </a:p>
        </p:txBody>
      </p:sp>
      <p:pic>
        <p:nvPicPr>
          <p:cNvPr id="5122" name="Picture 2" descr="untitled"/>
          <p:cNvPicPr>
            <a:picLocks noChangeArrowheads="1"/>
          </p:cNvPicPr>
          <p:nvPr/>
        </p:nvPicPr>
        <p:blipFill>
          <a:blip r:embed="rId2">
            <a:extLst>
              <a:ext uri="{28A0092B-C50C-407E-A947-70E740481C1C}">
                <a14:useLocalDpi xmlns:a14="http://schemas.microsoft.com/office/drawing/2010/main" val="0"/>
              </a:ext>
            </a:extLst>
          </a:blip>
          <a:srcRect t="3139"/>
          <a:stretch>
            <a:fillRect/>
          </a:stretch>
        </p:blipFill>
        <p:spPr bwMode="auto">
          <a:xfrm rot="21540000">
            <a:off x="1443917" y="3518238"/>
            <a:ext cx="6268307" cy="3278078"/>
          </a:xfrm>
          <a:prstGeom prst="rect">
            <a:avLst/>
          </a:prstGeom>
          <a:noFill/>
          <a:ln w="38100" cmpd="dbl">
            <a:solidFill>
              <a:srgbClr val="FFFFFF"/>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994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5092" y="332656"/>
            <a:ext cx="8352928" cy="5109091"/>
          </a:xfrm>
          <a:prstGeom prst="rect">
            <a:avLst/>
          </a:prstGeom>
        </p:spPr>
        <p:txBody>
          <a:bodyPr wrap="square">
            <a:spAutoFit/>
          </a:bodyPr>
          <a:lstStyle/>
          <a:p>
            <a:r>
              <a:rPr lang="ar-IQ" sz="2800" b="1" u="sng" dirty="0">
                <a:solidFill>
                  <a:srgbClr val="FFFF00"/>
                </a:solidFill>
              </a:rPr>
              <a:t>التلويح الخلفي للهبوط من الارتكاز المعلق :</a:t>
            </a:r>
            <a:endParaRPr lang="en-US" sz="2800" u="sng" dirty="0">
              <a:solidFill>
                <a:srgbClr val="FFFF00"/>
              </a:solidFill>
            </a:endParaRPr>
          </a:p>
          <a:p>
            <a:r>
              <a:rPr lang="ar-IQ" sz="2800" dirty="0"/>
              <a:t>     وهو من اسهل النهايات على حصان المقابض ، ويمكن </a:t>
            </a:r>
            <a:r>
              <a:rPr lang="ar-IQ" sz="2800" dirty="0" err="1"/>
              <a:t>تاديته</a:t>
            </a:r>
            <a:r>
              <a:rPr lang="ar-IQ" sz="2800" dirty="0"/>
              <a:t> بعد كثير من الحركات ومن اسهل الاشكال </a:t>
            </a:r>
            <a:r>
              <a:rPr lang="ar-IQ" sz="2800" dirty="0" err="1"/>
              <a:t>لادائه</a:t>
            </a:r>
            <a:r>
              <a:rPr lang="ar-IQ" sz="2800" dirty="0"/>
              <a:t> هو التلويح الذي يبدأ من الارتكاز المعلق ( يرتكز اللاعب فوق احدى الحلقتين والرجلين في مستوى الحلقتين ) ، وهنا </a:t>
            </a:r>
            <a:r>
              <a:rPr lang="ar-IQ" sz="2800" dirty="0" err="1"/>
              <a:t>يؤرجح</a:t>
            </a:r>
            <a:r>
              <a:rPr lang="ar-IQ" sz="2800" dirty="0"/>
              <a:t> اللاعب الرجل اليمنى جانبا اسفل لمرورها من فوق الحصان الى الجهة الاخرى لتلتقي مع الرجل اليسرى خلف الجهاز والوصول الى وضع الارتكاز الامامي ، ويستمران </a:t>
            </a:r>
            <a:endParaRPr lang="en-US" sz="2800" dirty="0"/>
          </a:p>
          <a:p>
            <a:r>
              <a:rPr lang="ar-IQ" sz="2800" dirty="0"/>
              <a:t>معا في </a:t>
            </a:r>
            <a:r>
              <a:rPr lang="ar-IQ" sz="2800" dirty="0" err="1"/>
              <a:t>الارجحة</a:t>
            </a:r>
            <a:r>
              <a:rPr lang="ar-IQ" sz="2800" dirty="0"/>
              <a:t> جانبا جهة اليسار وعند وصولهما الى فوق الحصان يقوم اللاعب بتدوير الحوض جهة اليسار واداء التلويح بالجنب والارتكاز على الذراع اليمنى وترك اليد اليمنى الجهاز ثم يمد اللاعب مفصل الحوض للهبوط الى وضع الوقوف المقاطع .</a:t>
            </a:r>
            <a:endParaRPr lang="en-US" sz="2800" dirty="0"/>
          </a:p>
          <a:p>
            <a:r>
              <a:rPr lang="ar-IQ" b="1" dirty="0"/>
              <a:t> </a:t>
            </a:r>
            <a:endParaRPr lang="en-US" dirty="0"/>
          </a:p>
        </p:txBody>
      </p:sp>
    </p:spTree>
    <p:extLst>
      <p:ext uri="{BB962C8B-B14F-4D97-AF65-F5344CB8AC3E}">
        <p14:creationId xmlns:p14="http://schemas.microsoft.com/office/powerpoint/2010/main" val="2727247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5053" y="692696"/>
            <a:ext cx="8280920" cy="5078313"/>
          </a:xfrm>
          <a:prstGeom prst="rect">
            <a:avLst/>
          </a:prstGeom>
        </p:spPr>
        <p:txBody>
          <a:bodyPr wrap="square">
            <a:spAutoFit/>
          </a:bodyPr>
          <a:lstStyle/>
          <a:p>
            <a:r>
              <a:rPr lang="ar-IQ" sz="3600" b="1" u="sng" dirty="0">
                <a:solidFill>
                  <a:srgbClr val="FFFF00"/>
                </a:solidFill>
              </a:rPr>
              <a:t>المادة 11.2.2 </a:t>
            </a:r>
            <a:r>
              <a:rPr lang="ar-JO" sz="3600" b="1" u="sng" dirty="0">
                <a:solidFill>
                  <a:srgbClr val="FFFF00"/>
                </a:solidFill>
              </a:rPr>
              <a:t>معلومات حول درجة لجنة </a:t>
            </a:r>
            <a:r>
              <a:rPr lang="en-US" sz="3600" b="1" u="sng" dirty="0">
                <a:solidFill>
                  <a:srgbClr val="FFFF00"/>
                </a:solidFill>
              </a:rPr>
              <a:t>D</a:t>
            </a:r>
            <a:endParaRPr lang="en-US" sz="3600" u="sng" dirty="0">
              <a:solidFill>
                <a:srgbClr val="FFFF00"/>
              </a:solidFill>
            </a:endParaRPr>
          </a:p>
          <a:p>
            <a:r>
              <a:rPr lang="ar-IQ" sz="3600" b="1" u="sng" dirty="0">
                <a:solidFill>
                  <a:srgbClr val="92D050"/>
                </a:solidFill>
              </a:rPr>
              <a:t>1. </a:t>
            </a:r>
            <a:r>
              <a:rPr lang="ar-JO" sz="3600" b="1" u="sng" dirty="0">
                <a:solidFill>
                  <a:srgbClr val="92D050"/>
                </a:solidFill>
              </a:rPr>
              <a:t>المجاميع الحركية لحصان المقابض هي</a:t>
            </a:r>
            <a:endParaRPr lang="en-US" sz="3600" u="sng" dirty="0">
              <a:solidFill>
                <a:srgbClr val="92D050"/>
              </a:solidFill>
            </a:endParaRPr>
          </a:p>
          <a:p>
            <a:r>
              <a:rPr lang="ar-IQ" sz="3600" b="1" dirty="0"/>
              <a:t> </a:t>
            </a:r>
            <a:r>
              <a:rPr lang="ar-JO" sz="3600" b="1" dirty="0"/>
              <a:t>م1 . مرجحات الرجل الفردية والمقصات .</a:t>
            </a:r>
            <a:endParaRPr lang="en-US" sz="3600" dirty="0"/>
          </a:p>
          <a:p>
            <a:r>
              <a:rPr lang="ar-JO" sz="3600" b="1" dirty="0"/>
              <a:t>م2 . المرجحات الدائرية المضمومة والمفتوحة مع او بدون </a:t>
            </a:r>
            <a:r>
              <a:rPr lang="ar-JO" sz="3600" b="1" dirty="0" err="1"/>
              <a:t>السبندل</a:t>
            </a:r>
            <a:r>
              <a:rPr lang="ar-JO" sz="3600" b="1" dirty="0"/>
              <a:t> و/أو الوقوف على اليدين .</a:t>
            </a:r>
            <a:r>
              <a:rPr lang="ar-IQ" sz="3600" b="1" dirty="0"/>
              <a:t>والمرجحات </a:t>
            </a:r>
            <a:r>
              <a:rPr lang="ar-IQ" sz="3600" b="1" dirty="0" err="1"/>
              <a:t>الكيرية</a:t>
            </a:r>
            <a:r>
              <a:rPr lang="ar-IQ" sz="3600" b="1" dirty="0"/>
              <a:t> والروسية </a:t>
            </a:r>
            <a:r>
              <a:rPr lang="ar-IQ" sz="3600" b="1" dirty="0" err="1"/>
              <a:t>الفلوبات</a:t>
            </a:r>
            <a:r>
              <a:rPr lang="ar-IQ" sz="3600" b="1" dirty="0"/>
              <a:t> وحركات ربط</a:t>
            </a:r>
            <a:r>
              <a:rPr lang="ar-JO" sz="3600" b="1" dirty="0"/>
              <a:t>.</a:t>
            </a:r>
            <a:endParaRPr lang="en-US" sz="3600" dirty="0"/>
          </a:p>
          <a:p>
            <a:r>
              <a:rPr lang="ar-JO" sz="3600" b="1" dirty="0"/>
              <a:t>م</a:t>
            </a:r>
            <a:r>
              <a:rPr lang="ar-IQ" sz="3600" b="1" dirty="0"/>
              <a:t>3</a:t>
            </a:r>
            <a:r>
              <a:rPr lang="ar-JO" sz="3600" b="1" dirty="0"/>
              <a:t> . </a:t>
            </a:r>
            <a:r>
              <a:rPr lang="ar-IQ" sz="3600" b="1" dirty="0"/>
              <a:t>الحركات الانتقالية بضمنها </a:t>
            </a:r>
            <a:r>
              <a:rPr lang="ar-IQ" sz="3600" b="1" dirty="0" err="1"/>
              <a:t>الكرولز,تونغ</a:t>
            </a:r>
            <a:r>
              <a:rPr lang="ar-IQ" sz="3600" b="1" dirty="0"/>
              <a:t> </a:t>
            </a:r>
            <a:r>
              <a:rPr lang="ar-IQ" sz="3600" b="1" dirty="0" err="1"/>
              <a:t>في,المرجحات</a:t>
            </a:r>
            <a:r>
              <a:rPr lang="ar-IQ" sz="3600" b="1" dirty="0"/>
              <a:t> الالمانية </a:t>
            </a:r>
            <a:r>
              <a:rPr lang="ar-IQ" sz="3600" b="1" dirty="0" err="1"/>
              <a:t>الجونيون</a:t>
            </a:r>
            <a:r>
              <a:rPr lang="ar-IQ" sz="3600" b="1" dirty="0"/>
              <a:t>, الانتقالات </a:t>
            </a:r>
            <a:r>
              <a:rPr lang="ar-IQ" sz="3600" b="1" dirty="0" err="1"/>
              <a:t>بالسبندل</a:t>
            </a:r>
            <a:endParaRPr lang="en-US" sz="3600" dirty="0"/>
          </a:p>
          <a:p>
            <a:r>
              <a:rPr lang="ar-JO" sz="3600" b="1" dirty="0"/>
              <a:t>م</a:t>
            </a:r>
            <a:r>
              <a:rPr lang="ar-IQ" sz="3600" b="1" dirty="0"/>
              <a:t>4</a:t>
            </a:r>
            <a:r>
              <a:rPr lang="ar-JO" sz="3600" b="1" dirty="0"/>
              <a:t> . </a:t>
            </a:r>
            <a:r>
              <a:rPr lang="ar-JO" sz="3600" b="1" dirty="0" err="1"/>
              <a:t>الهبوطات</a:t>
            </a:r>
            <a:endParaRPr lang="en-US" sz="3600" dirty="0"/>
          </a:p>
        </p:txBody>
      </p:sp>
    </p:spTree>
    <p:extLst>
      <p:ext uri="{BB962C8B-B14F-4D97-AF65-F5344CB8AC3E}">
        <p14:creationId xmlns:p14="http://schemas.microsoft.com/office/powerpoint/2010/main" val="1922654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p:cNvGraphicFramePr>
            <a:graphicFrameLocks noGrp="1"/>
          </p:cNvGraphicFramePr>
          <p:nvPr>
            <p:extLst>
              <p:ext uri="{D42A27DB-BD31-4B8C-83A1-F6EECF244321}">
                <p14:modId xmlns:p14="http://schemas.microsoft.com/office/powerpoint/2010/main" val="1970411966"/>
              </p:ext>
            </p:extLst>
          </p:nvPr>
        </p:nvGraphicFramePr>
        <p:xfrm>
          <a:off x="1331640" y="4653136"/>
          <a:ext cx="6576392" cy="1797878"/>
        </p:xfrm>
        <a:graphic>
          <a:graphicData uri="http://schemas.openxmlformats.org/drawingml/2006/table">
            <a:tbl>
              <a:tblPr rtl="1" firstRow="1" bandRow="1">
                <a:tableStyleId>{5C22544A-7EE6-4342-B048-85BDC9FD1C3A}</a:tableStyleId>
              </a:tblPr>
              <a:tblGrid>
                <a:gridCol w="1644098"/>
                <a:gridCol w="1644098"/>
                <a:gridCol w="1644098"/>
                <a:gridCol w="1644098"/>
              </a:tblGrid>
              <a:tr h="821052">
                <a:tc>
                  <a:txBody>
                    <a:bodyPr/>
                    <a:lstStyle/>
                    <a:p>
                      <a:pPr algn="ctr" rtl="1">
                        <a:lnSpc>
                          <a:spcPct val="107000"/>
                        </a:lnSpc>
                        <a:spcAft>
                          <a:spcPts val="550"/>
                        </a:spcAft>
                        <a:tabLst>
                          <a:tab pos="985520" algn="l"/>
                        </a:tabLst>
                      </a:pPr>
                      <a:r>
                        <a:rPr lang="ar-IQ" sz="1100" dirty="0">
                          <a:effectLst/>
                        </a:rPr>
                        <a:t>الخطأ</a:t>
                      </a:r>
                      <a:endParaRPr lang="en-US" sz="1100" dirty="0">
                        <a:effectLst/>
                        <a:latin typeface="Calibri"/>
                        <a:ea typeface="Calibri"/>
                        <a:cs typeface="Arial"/>
                      </a:endParaRPr>
                    </a:p>
                  </a:txBody>
                  <a:tcPr anchor="ctr"/>
                </a:tc>
                <a:tc>
                  <a:txBody>
                    <a:bodyPr/>
                    <a:lstStyle/>
                    <a:p>
                      <a:pPr algn="ctr" rtl="1">
                        <a:lnSpc>
                          <a:spcPct val="107000"/>
                        </a:lnSpc>
                        <a:spcAft>
                          <a:spcPts val="550"/>
                        </a:spcAft>
                        <a:tabLst>
                          <a:tab pos="985520" algn="l"/>
                        </a:tabLst>
                      </a:pPr>
                      <a:r>
                        <a:rPr lang="ar-IQ" sz="1100">
                          <a:effectLst/>
                        </a:rPr>
                        <a:t>صغير </a:t>
                      </a:r>
                      <a:r>
                        <a:rPr lang="en-US" sz="1100">
                          <a:effectLst/>
                        </a:rPr>
                        <a:t>0.10</a:t>
                      </a:r>
                      <a:endParaRPr lang="en-US" sz="1100">
                        <a:effectLst/>
                        <a:latin typeface="Calibri"/>
                        <a:ea typeface="Calibri"/>
                        <a:cs typeface="Arial"/>
                      </a:endParaRPr>
                    </a:p>
                  </a:txBody>
                  <a:tcPr anchor="ctr"/>
                </a:tc>
                <a:tc>
                  <a:txBody>
                    <a:bodyPr/>
                    <a:lstStyle/>
                    <a:p>
                      <a:pPr algn="ctr" rtl="1">
                        <a:lnSpc>
                          <a:spcPct val="107000"/>
                        </a:lnSpc>
                        <a:spcAft>
                          <a:spcPts val="550"/>
                        </a:spcAft>
                        <a:tabLst>
                          <a:tab pos="985520" algn="l"/>
                        </a:tabLst>
                      </a:pPr>
                      <a:r>
                        <a:rPr lang="ar-IQ" sz="1100">
                          <a:effectLst/>
                        </a:rPr>
                        <a:t>متوسط </a:t>
                      </a:r>
                      <a:r>
                        <a:rPr lang="en-US" sz="1100">
                          <a:effectLst/>
                        </a:rPr>
                        <a:t>0.30</a:t>
                      </a:r>
                      <a:endParaRPr lang="en-US" sz="1100">
                        <a:effectLst/>
                        <a:latin typeface="Calibri"/>
                        <a:ea typeface="Calibri"/>
                        <a:cs typeface="Arial"/>
                      </a:endParaRPr>
                    </a:p>
                  </a:txBody>
                  <a:tcPr anchor="ctr"/>
                </a:tc>
                <a:tc>
                  <a:txBody>
                    <a:bodyPr/>
                    <a:lstStyle/>
                    <a:p>
                      <a:pPr algn="ctr" rtl="1">
                        <a:lnSpc>
                          <a:spcPct val="107000"/>
                        </a:lnSpc>
                        <a:spcAft>
                          <a:spcPts val="550"/>
                        </a:spcAft>
                        <a:tabLst>
                          <a:tab pos="985520" algn="l"/>
                        </a:tabLst>
                      </a:pPr>
                      <a:r>
                        <a:rPr lang="ar-IQ" sz="1100">
                          <a:effectLst/>
                        </a:rPr>
                        <a:t>كبير </a:t>
                      </a:r>
                      <a:r>
                        <a:rPr lang="en-US" sz="1100">
                          <a:effectLst/>
                        </a:rPr>
                        <a:t>0.50</a:t>
                      </a:r>
                      <a:endParaRPr lang="en-US" sz="1100">
                        <a:effectLst/>
                        <a:latin typeface="Calibri"/>
                        <a:ea typeface="Calibri"/>
                        <a:cs typeface="Arial"/>
                      </a:endParaRPr>
                    </a:p>
                  </a:txBody>
                  <a:tcPr anchor="ctr"/>
                </a:tc>
              </a:tr>
              <a:tr h="976826">
                <a:tc>
                  <a:txBody>
                    <a:bodyPr/>
                    <a:lstStyle/>
                    <a:p>
                      <a:pPr algn="ctr" rtl="1">
                        <a:lnSpc>
                          <a:spcPct val="107000"/>
                        </a:lnSpc>
                        <a:spcAft>
                          <a:spcPts val="550"/>
                        </a:spcAft>
                        <a:tabLst>
                          <a:tab pos="985520" algn="l"/>
                        </a:tabLst>
                      </a:pPr>
                      <a:r>
                        <a:rPr lang="ar-IQ" sz="1100">
                          <a:effectLst/>
                        </a:rPr>
                        <a:t>عدم استخدام الاجزاء الثلاثة للحصان</a:t>
                      </a:r>
                      <a:endParaRPr lang="en-US" sz="1100">
                        <a:effectLst/>
                        <a:latin typeface="Calibri"/>
                        <a:ea typeface="Calibri"/>
                        <a:cs typeface="Arial"/>
                      </a:endParaRPr>
                    </a:p>
                  </a:txBody>
                  <a:tcPr anchor="ctr"/>
                </a:tc>
                <a:tc>
                  <a:txBody>
                    <a:bodyPr/>
                    <a:lstStyle/>
                    <a:p>
                      <a:pPr rtl="1">
                        <a:lnSpc>
                          <a:spcPct val="107000"/>
                        </a:lnSpc>
                      </a:pPr>
                      <a:endParaRPr lang="en-US" sz="1100" dirty="0">
                        <a:effectLst/>
                        <a:latin typeface="Calibri"/>
                      </a:endParaRPr>
                    </a:p>
                  </a:txBody>
                  <a:tcPr anchor="ctr"/>
                </a:tc>
                <a:tc>
                  <a:txBody>
                    <a:bodyPr/>
                    <a:lstStyle/>
                    <a:p>
                      <a:pPr algn="ctr" rtl="1">
                        <a:lnSpc>
                          <a:spcPct val="107000"/>
                        </a:lnSpc>
                        <a:spcAft>
                          <a:spcPts val="550"/>
                        </a:spcAft>
                        <a:tabLst>
                          <a:tab pos="985520" algn="l"/>
                        </a:tabLs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dirty="0">
                        <a:effectLst/>
                        <a:latin typeface="Calibri"/>
                      </a:endParaRPr>
                    </a:p>
                  </a:txBody>
                  <a:tcPr anchor="ctr"/>
                </a:tc>
              </a:tr>
            </a:tbl>
          </a:graphicData>
        </a:graphic>
      </p:graphicFrame>
      <p:graphicFrame>
        <p:nvGraphicFramePr>
          <p:cNvPr id="8" name="جدول 7"/>
          <p:cNvGraphicFramePr>
            <a:graphicFrameLocks noGrp="1"/>
          </p:cNvGraphicFramePr>
          <p:nvPr>
            <p:extLst>
              <p:ext uri="{D42A27DB-BD31-4B8C-83A1-F6EECF244321}">
                <p14:modId xmlns:p14="http://schemas.microsoft.com/office/powerpoint/2010/main" val="1631608937"/>
              </p:ext>
            </p:extLst>
          </p:nvPr>
        </p:nvGraphicFramePr>
        <p:xfrm>
          <a:off x="611561" y="963018"/>
          <a:ext cx="8136903" cy="3402087"/>
        </p:xfrm>
        <a:graphic>
          <a:graphicData uri="http://schemas.openxmlformats.org/drawingml/2006/table">
            <a:tbl>
              <a:tblPr rtl="1" firstRow="1" firstCol="1" bandRow="1">
                <a:tableStyleId>{5C22544A-7EE6-4342-B048-85BDC9FD1C3A}</a:tableStyleId>
              </a:tblPr>
              <a:tblGrid>
                <a:gridCol w="4877708"/>
                <a:gridCol w="1088104"/>
                <a:gridCol w="1088104"/>
                <a:gridCol w="1082987"/>
              </a:tblGrid>
              <a:tr h="497935">
                <a:tc>
                  <a:txBody>
                    <a:bodyPr/>
                    <a:lstStyle/>
                    <a:p>
                      <a:pPr algn="ctr" rtl="1">
                        <a:lnSpc>
                          <a:spcPct val="107000"/>
                        </a:lnSpc>
                        <a:spcAft>
                          <a:spcPts val="0"/>
                        </a:spcAft>
                        <a:tabLst>
                          <a:tab pos="985520" algn="l"/>
                        </a:tabLst>
                      </a:pPr>
                      <a:r>
                        <a:rPr lang="ar-IQ" sz="1100" dirty="0">
                          <a:effectLst/>
                        </a:rPr>
                        <a:t>الخطأ</a:t>
                      </a:r>
                      <a:endParaRPr lang="en-US" sz="1100" dirty="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صغير</a:t>
                      </a:r>
                      <a:endParaRPr lang="en-US" sz="1100">
                        <a:effectLst/>
                      </a:endParaRPr>
                    </a:p>
                    <a:p>
                      <a:pPr algn="ctr" rtl="1">
                        <a:lnSpc>
                          <a:spcPct val="107000"/>
                        </a:lnSpc>
                        <a:spcAft>
                          <a:spcPts val="0"/>
                        </a:spcAft>
                        <a:tabLst>
                          <a:tab pos="985520" algn="l"/>
                        </a:tabLst>
                      </a:pPr>
                      <a:r>
                        <a:rPr lang="en-US" sz="1100">
                          <a:effectLst/>
                        </a:rPr>
                        <a:t>0.10</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متوسط</a:t>
                      </a:r>
                      <a:endParaRPr lang="en-US" sz="1100">
                        <a:effectLst/>
                      </a:endParaRPr>
                    </a:p>
                    <a:p>
                      <a:pPr algn="ctr" rtl="1">
                        <a:lnSpc>
                          <a:spcPct val="107000"/>
                        </a:lnSpc>
                        <a:spcAft>
                          <a:spcPts val="0"/>
                        </a:spcAft>
                        <a:tabLst>
                          <a:tab pos="985520" algn="l"/>
                        </a:tabLst>
                      </a:pPr>
                      <a:r>
                        <a:rPr lang="en-US" sz="1100">
                          <a:effectLst/>
                        </a:rPr>
                        <a:t>0.30</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كبير</a:t>
                      </a:r>
                      <a:endParaRPr lang="en-US" sz="1100">
                        <a:effectLst/>
                      </a:endParaRPr>
                    </a:p>
                    <a:p>
                      <a:pPr algn="ctr" rtl="1">
                        <a:lnSpc>
                          <a:spcPct val="107000"/>
                        </a:lnSpc>
                        <a:spcAft>
                          <a:spcPts val="0"/>
                        </a:spcAft>
                        <a:tabLst>
                          <a:tab pos="985520" algn="l"/>
                        </a:tabLst>
                      </a:pPr>
                      <a:r>
                        <a:rPr lang="en-US" sz="1100">
                          <a:effectLst/>
                        </a:rPr>
                        <a:t>0.50</a:t>
                      </a:r>
                      <a:endParaRPr lang="en-US" sz="1100">
                        <a:effectLst/>
                        <a:latin typeface="Calibri"/>
                        <a:ea typeface="Calibri"/>
                        <a:cs typeface="Arial"/>
                      </a:endParaRPr>
                    </a:p>
                  </a:txBody>
                  <a:tcPr marL="68580" marR="68580" marT="0" marB="0" anchor="ctr"/>
                </a:tc>
              </a:tr>
              <a:tr h="343372">
                <a:tc>
                  <a:txBody>
                    <a:bodyPr/>
                    <a:lstStyle/>
                    <a:p>
                      <a:pPr algn="ctr" rtl="1">
                        <a:lnSpc>
                          <a:spcPct val="107000"/>
                        </a:lnSpc>
                        <a:spcAft>
                          <a:spcPts val="0"/>
                        </a:spcAft>
                        <a:tabLst>
                          <a:tab pos="985520" algn="l"/>
                        </a:tabLst>
                      </a:pPr>
                      <a:r>
                        <a:rPr lang="ar-JO" sz="1100">
                          <a:effectLst/>
                        </a:rPr>
                        <a:t>نقص المدى في المقصات ومرجحات الرجل الفردية</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364101">
                <a:tc>
                  <a:txBody>
                    <a:bodyPr/>
                    <a:lstStyle/>
                    <a:p>
                      <a:pPr algn="ctr" rtl="1">
                        <a:lnSpc>
                          <a:spcPct val="107000"/>
                        </a:lnSpc>
                        <a:spcAft>
                          <a:spcPts val="0"/>
                        </a:spcAft>
                        <a:tabLst>
                          <a:tab pos="985520" algn="l"/>
                        </a:tabLst>
                      </a:pPr>
                      <a:r>
                        <a:rPr lang="ar-JO" sz="1100" dirty="0">
                          <a:effectLst/>
                        </a:rPr>
                        <a:t>استخدام منظور للقوة في الوقوف على اليدين او ثني الذراعين</a:t>
                      </a:r>
                      <a:endParaRPr lang="en-US" sz="1100" dirty="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343372">
                <a:tc>
                  <a:txBody>
                    <a:bodyPr/>
                    <a:lstStyle/>
                    <a:p>
                      <a:pPr algn="ctr" rtl="1">
                        <a:lnSpc>
                          <a:spcPct val="107000"/>
                        </a:lnSpc>
                        <a:spcAft>
                          <a:spcPts val="0"/>
                        </a:spcAft>
                        <a:tabLst>
                          <a:tab pos="985520" algn="l"/>
                        </a:tabLst>
                      </a:pPr>
                      <a:r>
                        <a:rPr lang="ar-JO" sz="1100">
                          <a:effectLst/>
                        </a:rPr>
                        <a:t>التلكؤ</a:t>
                      </a:r>
                      <a:r>
                        <a:rPr lang="ar-IQ" sz="1100">
                          <a:effectLst/>
                        </a:rPr>
                        <a:t> او التوقف</a:t>
                      </a:r>
                      <a:r>
                        <a:rPr lang="ar-JO" sz="1100">
                          <a:effectLst/>
                        </a:rPr>
                        <a:t> بالوقوف على اليدين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364101">
                <a:tc>
                  <a:txBody>
                    <a:bodyPr/>
                    <a:lstStyle/>
                    <a:p>
                      <a:pPr algn="ctr" rtl="1">
                        <a:lnSpc>
                          <a:spcPct val="107000"/>
                        </a:lnSpc>
                        <a:spcAft>
                          <a:spcPts val="0"/>
                        </a:spcAft>
                        <a:tabLst>
                          <a:tab pos="985520" algn="l"/>
                        </a:tabLst>
                      </a:pPr>
                      <a:r>
                        <a:rPr lang="ar-JO" sz="1100">
                          <a:effectLst/>
                        </a:rPr>
                        <a:t>نقص المدى في المرجحات الدائرية ألمضمومة او المفتوحة خلال التمرين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496402">
                <a:tc>
                  <a:txBody>
                    <a:bodyPr/>
                    <a:lstStyle/>
                    <a:p>
                      <a:pPr algn="ctr" rtl="1">
                        <a:lnSpc>
                          <a:spcPct val="107000"/>
                        </a:lnSpc>
                        <a:spcAft>
                          <a:spcPts val="0"/>
                        </a:spcAft>
                        <a:tabLst>
                          <a:tab pos="985520" algn="l"/>
                        </a:tabLst>
                      </a:pPr>
                      <a:r>
                        <a:rPr lang="ar-JO" sz="1100">
                          <a:effectLst/>
                        </a:rPr>
                        <a:t>ثني</a:t>
                      </a:r>
                      <a:r>
                        <a:rPr lang="ar-IQ" sz="1100">
                          <a:effectLst/>
                        </a:rPr>
                        <a:t> أو فتح</a:t>
                      </a:r>
                      <a:r>
                        <a:rPr lang="ar-JO" sz="1100">
                          <a:effectLst/>
                        </a:rPr>
                        <a:t> الرجلين في المرجحات الدائرية ألمضمومة او المفتوحة خلال التمرين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496402">
                <a:tc>
                  <a:txBody>
                    <a:bodyPr/>
                    <a:lstStyle/>
                    <a:p>
                      <a:pPr algn="ctr" rtl="1">
                        <a:lnSpc>
                          <a:spcPct val="107000"/>
                        </a:lnSpc>
                        <a:spcAft>
                          <a:spcPts val="0"/>
                        </a:spcAft>
                        <a:tabLst>
                          <a:tab pos="985520" algn="l"/>
                        </a:tabLst>
                      </a:pPr>
                      <a:r>
                        <a:rPr lang="ar-JO" sz="1100">
                          <a:effectLst/>
                        </a:rPr>
                        <a:t>انحراف زاوي في المرجحات الدائرية والأنتقالات بالارتكاز المقاطع</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15-30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30-45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45 ْ=</a:t>
                      </a:r>
                      <a:endParaRPr lang="en-US" sz="1100">
                        <a:effectLst/>
                      </a:endParaRPr>
                    </a:p>
                    <a:p>
                      <a:pPr algn="ctr" rtl="1">
                        <a:lnSpc>
                          <a:spcPct val="107000"/>
                        </a:lnSpc>
                        <a:spcAft>
                          <a:spcPts val="0"/>
                        </a:spcAft>
                        <a:tabLst>
                          <a:tab pos="985520" algn="l"/>
                        </a:tabLst>
                      </a:pPr>
                      <a:r>
                        <a:rPr lang="ar-IQ" sz="1100">
                          <a:effectLst/>
                        </a:rPr>
                        <a:t>عدم الاعتراف</a:t>
                      </a:r>
                      <a:endParaRPr lang="en-US" sz="1100">
                        <a:effectLst/>
                        <a:latin typeface="Calibri"/>
                        <a:ea typeface="Calibri"/>
                        <a:cs typeface="Arial"/>
                      </a:endParaRPr>
                    </a:p>
                  </a:txBody>
                  <a:tcPr marL="68580" marR="68580" marT="0" marB="0" anchor="ctr"/>
                </a:tc>
              </a:tr>
              <a:tr h="496402">
                <a:tc>
                  <a:txBody>
                    <a:bodyPr/>
                    <a:lstStyle/>
                    <a:p>
                      <a:pPr algn="ctr" rtl="1">
                        <a:lnSpc>
                          <a:spcPct val="107000"/>
                        </a:lnSpc>
                        <a:spcAft>
                          <a:spcPts val="0"/>
                        </a:spcAft>
                        <a:tabLst>
                          <a:tab pos="985520" algn="l"/>
                        </a:tabLst>
                      </a:pPr>
                      <a:r>
                        <a:rPr lang="ar-JO" sz="1100">
                          <a:effectLst/>
                        </a:rPr>
                        <a:t>الهبوط المنحرف أو عدم مواجهة المحور الطولي للحصان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انحراف اكثر من &gt; 45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انحراف اكثر من &gt; 90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dirty="0">
                          <a:effectLst/>
                        </a:rPr>
                        <a:t> </a:t>
                      </a:r>
                      <a:endParaRPr lang="en-US" sz="1100" dirty="0">
                        <a:effectLst/>
                        <a:latin typeface="Calibri"/>
                        <a:ea typeface="Calibri"/>
                        <a:cs typeface="Arial"/>
                      </a:endParaRPr>
                    </a:p>
                  </a:txBody>
                  <a:tcPr marL="68580" marR="68580" marT="0" marB="0" anchor="ctr"/>
                </a:tc>
              </a:tr>
            </a:tbl>
          </a:graphicData>
        </a:graphic>
      </p:graphicFrame>
      <p:sp>
        <p:nvSpPr>
          <p:cNvPr id="9" name="Rectangle 2"/>
          <p:cNvSpPr>
            <a:spLocks noChangeArrowheads="1"/>
          </p:cNvSpPr>
          <p:nvPr/>
        </p:nvSpPr>
        <p:spPr bwMode="auto">
          <a:xfrm>
            <a:off x="4283968" y="-21867"/>
            <a:ext cx="475252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985838" algn="l"/>
              </a:tabLst>
              <a:defRPr>
                <a:solidFill>
                  <a:schemeClr val="tx1"/>
                </a:solidFill>
                <a:latin typeface="Arial" pitchFamily="34" charset="0"/>
                <a:cs typeface="Arial" pitchFamily="34" charset="0"/>
              </a:defRPr>
            </a:lvl1pPr>
            <a:lvl2pPr fontAlgn="base">
              <a:spcBef>
                <a:spcPct val="0"/>
              </a:spcBef>
              <a:spcAft>
                <a:spcPct val="0"/>
              </a:spcAft>
              <a:tabLst>
                <a:tab pos="985838" algn="l"/>
              </a:tabLst>
              <a:defRPr>
                <a:solidFill>
                  <a:schemeClr val="tx1"/>
                </a:solidFill>
                <a:latin typeface="Arial" pitchFamily="34" charset="0"/>
                <a:cs typeface="Arial" pitchFamily="34" charset="0"/>
              </a:defRPr>
            </a:lvl2pPr>
            <a:lvl3pPr fontAlgn="base">
              <a:spcBef>
                <a:spcPct val="0"/>
              </a:spcBef>
              <a:spcAft>
                <a:spcPct val="0"/>
              </a:spcAft>
              <a:tabLst>
                <a:tab pos="985838" algn="l"/>
              </a:tabLst>
              <a:defRPr>
                <a:solidFill>
                  <a:schemeClr val="tx1"/>
                </a:solidFill>
                <a:latin typeface="Arial" pitchFamily="34" charset="0"/>
                <a:cs typeface="Arial" pitchFamily="34" charset="0"/>
              </a:defRPr>
            </a:lvl3pPr>
            <a:lvl4pPr fontAlgn="base">
              <a:spcBef>
                <a:spcPct val="0"/>
              </a:spcBef>
              <a:spcAft>
                <a:spcPct val="0"/>
              </a:spcAft>
              <a:tabLst>
                <a:tab pos="985838" algn="l"/>
              </a:tabLst>
              <a:defRPr>
                <a:solidFill>
                  <a:schemeClr val="tx1"/>
                </a:solidFill>
                <a:latin typeface="Arial" pitchFamily="34" charset="0"/>
                <a:cs typeface="Arial" pitchFamily="34" charset="0"/>
              </a:defRPr>
            </a:lvl4pPr>
            <a:lvl5pPr fontAlgn="base">
              <a:spcBef>
                <a:spcPct val="0"/>
              </a:spcBef>
              <a:spcAft>
                <a:spcPct val="0"/>
              </a:spcAft>
              <a:tabLst>
                <a:tab pos="985838" algn="l"/>
              </a:tabLst>
              <a:defRPr>
                <a:solidFill>
                  <a:schemeClr val="tx1"/>
                </a:solidFill>
                <a:latin typeface="Arial" pitchFamily="34" charset="0"/>
                <a:cs typeface="Arial" pitchFamily="34" charset="0"/>
              </a:defRPr>
            </a:lvl5pPr>
            <a:lvl6pPr fontAlgn="base">
              <a:spcBef>
                <a:spcPct val="0"/>
              </a:spcBef>
              <a:spcAft>
                <a:spcPct val="0"/>
              </a:spcAft>
              <a:tabLst>
                <a:tab pos="985838" algn="l"/>
              </a:tabLst>
              <a:defRPr>
                <a:solidFill>
                  <a:schemeClr val="tx1"/>
                </a:solidFill>
                <a:latin typeface="Arial" pitchFamily="34" charset="0"/>
                <a:cs typeface="Arial" pitchFamily="34" charset="0"/>
              </a:defRPr>
            </a:lvl6pPr>
            <a:lvl7pPr fontAlgn="base">
              <a:spcBef>
                <a:spcPct val="0"/>
              </a:spcBef>
              <a:spcAft>
                <a:spcPct val="0"/>
              </a:spcAft>
              <a:tabLst>
                <a:tab pos="985838" algn="l"/>
              </a:tabLst>
              <a:defRPr>
                <a:solidFill>
                  <a:schemeClr val="tx1"/>
                </a:solidFill>
                <a:latin typeface="Arial" pitchFamily="34" charset="0"/>
                <a:cs typeface="Arial" pitchFamily="34" charset="0"/>
              </a:defRPr>
            </a:lvl7pPr>
            <a:lvl8pPr fontAlgn="base">
              <a:spcBef>
                <a:spcPct val="0"/>
              </a:spcBef>
              <a:spcAft>
                <a:spcPct val="0"/>
              </a:spcAft>
              <a:tabLst>
                <a:tab pos="985838" algn="l"/>
              </a:tabLst>
              <a:defRPr>
                <a:solidFill>
                  <a:schemeClr val="tx1"/>
                </a:solidFill>
                <a:latin typeface="Arial" pitchFamily="34" charset="0"/>
                <a:cs typeface="Arial" pitchFamily="34" charset="0"/>
              </a:defRPr>
            </a:lvl8pPr>
            <a:lvl9pPr fontAlgn="base">
              <a:spcBef>
                <a:spcPct val="0"/>
              </a:spcBef>
              <a:spcAft>
                <a:spcPct val="0"/>
              </a:spcAft>
              <a:tabLst>
                <a:tab pos="985838" algn="l"/>
              </a:tabLst>
              <a:defRPr>
                <a:solidFill>
                  <a:schemeClr val="tx1"/>
                </a:solidFill>
                <a:latin typeface="Arial" pitchFamily="34" charset="0"/>
                <a:cs typeface="Arial" pitchFamily="34" charset="0"/>
              </a:defRPr>
            </a:lvl9pPr>
          </a:lstStyle>
          <a:p>
            <a:pPr marL="0" marR="0" lvl="0" indent="0" defTabSz="914400" rtl="1" eaLnBrk="1" fontAlgn="base" latinLnBrk="0" hangingPunct="1">
              <a:lnSpc>
                <a:spcPct val="100000"/>
              </a:lnSpc>
              <a:spcBef>
                <a:spcPct val="0"/>
              </a:spcBef>
              <a:spcAft>
                <a:spcPct val="0"/>
              </a:spcAft>
              <a:buClrTx/>
              <a:buSzTx/>
              <a:buFontTx/>
              <a:buNone/>
              <a:tabLst>
                <a:tab pos="985838" algn="l"/>
              </a:tabLst>
            </a:pPr>
            <a:r>
              <a:rPr kumimoji="0" lang="ar-IQ" altLang="ar-IQ" sz="20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المادة 11.3 الخصومات الخاصة لحصان المقابض </a:t>
            </a:r>
            <a:endParaRPr kumimoji="0" lang="en-US" altLang="ar-IQ" sz="2000" b="0" i="0" u="sng" strike="noStrike" cap="none" normalizeH="0" baseline="0" dirty="0" smtClean="0">
              <a:ln>
                <a:noFill/>
              </a:ln>
              <a:solidFill>
                <a:srgbClr val="FFFF00"/>
              </a:solidFill>
              <a:effectLst/>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985838" algn="l"/>
              </a:tabLst>
            </a:pPr>
            <a:r>
              <a:rPr kumimoji="0" lang="ar-IQ" altLang="ar-IQ" sz="20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  لجنة </a:t>
            </a:r>
            <a:r>
              <a:rPr kumimoji="0" lang="en-US" altLang="ar-IQ" sz="20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D </a:t>
            </a:r>
            <a:endParaRPr kumimoji="0" lang="en-US" altLang="ar-IQ" sz="2000" b="0" i="0" u="sng" strike="noStrike" cap="none" normalizeH="0" baseline="0" dirty="0" smtClean="0">
              <a:ln>
                <a:noFill/>
              </a:ln>
              <a:solidFill>
                <a:srgbClr val="FFFF00"/>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985838" algn="l"/>
              </a:tabLst>
            </a:pPr>
            <a:endParaRPr kumimoji="0" lang="en-US" alt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3978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329187324"/>
              </p:ext>
            </p:extLst>
          </p:nvPr>
        </p:nvGraphicFramePr>
        <p:xfrm>
          <a:off x="611561" y="908722"/>
          <a:ext cx="7992888" cy="5616621"/>
        </p:xfrm>
        <a:graphic>
          <a:graphicData uri="http://schemas.openxmlformats.org/drawingml/2006/table">
            <a:tbl>
              <a:tblPr rtl="1" firstRow="1" firstCol="1" bandRow="1">
                <a:tableStyleId>{5C22544A-7EE6-4342-B048-85BDC9FD1C3A}</a:tableStyleId>
              </a:tblPr>
              <a:tblGrid>
                <a:gridCol w="4791377"/>
                <a:gridCol w="1068846"/>
                <a:gridCol w="1068846"/>
                <a:gridCol w="1063819"/>
              </a:tblGrid>
              <a:tr h="484265">
                <a:tc>
                  <a:txBody>
                    <a:bodyPr/>
                    <a:lstStyle/>
                    <a:p>
                      <a:pPr algn="ctr" rtl="1">
                        <a:lnSpc>
                          <a:spcPct val="107000"/>
                        </a:lnSpc>
                        <a:spcAft>
                          <a:spcPts val="0"/>
                        </a:spcAft>
                        <a:tabLst>
                          <a:tab pos="985520" algn="l"/>
                        </a:tabLst>
                      </a:pPr>
                      <a:r>
                        <a:rPr lang="ar-IQ" sz="1100" dirty="0">
                          <a:effectLst/>
                        </a:rPr>
                        <a:t>الخطأ</a:t>
                      </a:r>
                      <a:endParaRPr lang="en-US" sz="1100" dirty="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صغير</a:t>
                      </a:r>
                      <a:endParaRPr lang="en-US" sz="1100">
                        <a:effectLst/>
                      </a:endParaRPr>
                    </a:p>
                    <a:p>
                      <a:pPr algn="ctr" rtl="1">
                        <a:lnSpc>
                          <a:spcPct val="107000"/>
                        </a:lnSpc>
                        <a:spcAft>
                          <a:spcPts val="0"/>
                        </a:spcAft>
                        <a:tabLst>
                          <a:tab pos="985520" algn="l"/>
                        </a:tabLst>
                      </a:pPr>
                      <a:r>
                        <a:rPr lang="en-US" sz="1100">
                          <a:effectLst/>
                        </a:rPr>
                        <a:t>0.10</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متوسط</a:t>
                      </a:r>
                      <a:endParaRPr lang="en-US" sz="1100">
                        <a:effectLst/>
                      </a:endParaRPr>
                    </a:p>
                    <a:p>
                      <a:pPr algn="ctr" rtl="1">
                        <a:lnSpc>
                          <a:spcPct val="107000"/>
                        </a:lnSpc>
                        <a:spcAft>
                          <a:spcPts val="0"/>
                        </a:spcAft>
                        <a:tabLst>
                          <a:tab pos="985520" algn="l"/>
                        </a:tabLst>
                      </a:pPr>
                      <a:r>
                        <a:rPr lang="en-US" sz="1100">
                          <a:effectLst/>
                        </a:rPr>
                        <a:t>0.30</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كبير</a:t>
                      </a:r>
                      <a:endParaRPr lang="en-US" sz="1100">
                        <a:effectLst/>
                      </a:endParaRPr>
                    </a:p>
                    <a:p>
                      <a:pPr algn="ctr" rtl="1">
                        <a:lnSpc>
                          <a:spcPct val="107000"/>
                        </a:lnSpc>
                        <a:spcAft>
                          <a:spcPts val="0"/>
                        </a:spcAft>
                        <a:tabLst>
                          <a:tab pos="985520" algn="l"/>
                        </a:tabLst>
                      </a:pPr>
                      <a:r>
                        <a:rPr lang="en-US" sz="1100">
                          <a:effectLst/>
                        </a:rPr>
                        <a:t>0.50</a:t>
                      </a:r>
                      <a:endParaRPr lang="en-US" sz="1100">
                        <a:effectLst/>
                        <a:latin typeface="Calibri"/>
                        <a:ea typeface="Calibri"/>
                        <a:cs typeface="Arial"/>
                      </a:endParaRPr>
                    </a:p>
                  </a:txBody>
                  <a:tcPr marL="68580" marR="68580" marT="0" marB="0" anchor="ctr"/>
                </a:tc>
              </a:tr>
              <a:tr h="326557">
                <a:tc>
                  <a:txBody>
                    <a:bodyPr/>
                    <a:lstStyle/>
                    <a:p>
                      <a:pPr algn="ctr" rtl="1">
                        <a:lnSpc>
                          <a:spcPct val="107000"/>
                        </a:lnSpc>
                        <a:spcAft>
                          <a:spcPts val="0"/>
                        </a:spcAft>
                        <a:tabLst>
                          <a:tab pos="985520" algn="l"/>
                        </a:tabLst>
                      </a:pPr>
                      <a:r>
                        <a:rPr lang="ar-JO" sz="1100">
                          <a:effectLst/>
                        </a:rPr>
                        <a:t>نقص المدى في المقصات ومرجحات الرجل الفردية</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346272">
                <a:tc>
                  <a:txBody>
                    <a:bodyPr/>
                    <a:lstStyle/>
                    <a:p>
                      <a:pPr algn="ctr" rtl="1">
                        <a:lnSpc>
                          <a:spcPct val="107000"/>
                        </a:lnSpc>
                        <a:spcAft>
                          <a:spcPts val="0"/>
                        </a:spcAft>
                        <a:tabLst>
                          <a:tab pos="985520" algn="l"/>
                        </a:tabLst>
                      </a:pPr>
                      <a:r>
                        <a:rPr lang="ar-JO" sz="1100">
                          <a:effectLst/>
                        </a:rPr>
                        <a:t>استخدام منظور للقوة في الوقوف على اليدين او ثني الذراعين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326557">
                <a:tc>
                  <a:txBody>
                    <a:bodyPr/>
                    <a:lstStyle/>
                    <a:p>
                      <a:pPr algn="ctr" rtl="1">
                        <a:lnSpc>
                          <a:spcPct val="107000"/>
                        </a:lnSpc>
                        <a:spcAft>
                          <a:spcPts val="0"/>
                        </a:spcAft>
                        <a:tabLst>
                          <a:tab pos="985520" algn="l"/>
                        </a:tabLst>
                      </a:pPr>
                      <a:r>
                        <a:rPr lang="ar-JO" sz="1100">
                          <a:effectLst/>
                        </a:rPr>
                        <a:t>التلكؤ</a:t>
                      </a:r>
                      <a:r>
                        <a:rPr lang="ar-IQ" sz="1100">
                          <a:effectLst/>
                        </a:rPr>
                        <a:t> او التوقف</a:t>
                      </a:r>
                      <a:r>
                        <a:rPr lang="ar-JO" sz="1100">
                          <a:effectLst/>
                        </a:rPr>
                        <a:t> بالوقوف على اليدين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346272">
                <a:tc>
                  <a:txBody>
                    <a:bodyPr/>
                    <a:lstStyle/>
                    <a:p>
                      <a:pPr algn="ctr" rtl="1">
                        <a:lnSpc>
                          <a:spcPct val="107000"/>
                        </a:lnSpc>
                        <a:spcAft>
                          <a:spcPts val="0"/>
                        </a:spcAft>
                        <a:tabLst>
                          <a:tab pos="985520" algn="l"/>
                        </a:tabLst>
                      </a:pPr>
                      <a:r>
                        <a:rPr lang="ar-JO" sz="1100">
                          <a:effectLst/>
                        </a:rPr>
                        <a:t>نقص المدى في المرجحات الدائرية ألمضمومة او المفتوحة خلال التمرين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484265">
                <a:tc>
                  <a:txBody>
                    <a:bodyPr/>
                    <a:lstStyle/>
                    <a:p>
                      <a:pPr algn="ctr" rtl="1">
                        <a:lnSpc>
                          <a:spcPct val="107000"/>
                        </a:lnSpc>
                        <a:spcAft>
                          <a:spcPts val="0"/>
                        </a:spcAft>
                        <a:tabLst>
                          <a:tab pos="985520" algn="l"/>
                        </a:tabLst>
                      </a:pPr>
                      <a:r>
                        <a:rPr lang="ar-JO" sz="1100">
                          <a:effectLst/>
                        </a:rPr>
                        <a:t>ثني</a:t>
                      </a:r>
                      <a:r>
                        <a:rPr lang="ar-IQ" sz="1100">
                          <a:effectLst/>
                        </a:rPr>
                        <a:t> أو فتح</a:t>
                      </a:r>
                      <a:r>
                        <a:rPr lang="ar-JO" sz="1100">
                          <a:effectLst/>
                        </a:rPr>
                        <a:t> الرجلين في المرجحات الدائرية ألمضمومة او المفتوحة خلال التمرين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484265">
                <a:tc>
                  <a:txBody>
                    <a:bodyPr/>
                    <a:lstStyle/>
                    <a:p>
                      <a:pPr algn="ctr" rtl="1">
                        <a:lnSpc>
                          <a:spcPct val="107000"/>
                        </a:lnSpc>
                        <a:spcAft>
                          <a:spcPts val="0"/>
                        </a:spcAft>
                        <a:tabLst>
                          <a:tab pos="985520" algn="l"/>
                        </a:tabLst>
                      </a:pPr>
                      <a:r>
                        <a:rPr lang="ar-JO" sz="1100">
                          <a:effectLst/>
                        </a:rPr>
                        <a:t>انحراف زاوي في المرجحات الدائرية والأنتقالات بالارتكاز المقاطع</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15-30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30-45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&gt; 45 ْ=</a:t>
                      </a:r>
                      <a:endParaRPr lang="en-US" sz="1100">
                        <a:effectLst/>
                      </a:endParaRPr>
                    </a:p>
                    <a:p>
                      <a:pPr algn="ctr" rtl="1">
                        <a:lnSpc>
                          <a:spcPct val="107000"/>
                        </a:lnSpc>
                        <a:spcAft>
                          <a:spcPts val="0"/>
                        </a:spcAft>
                        <a:tabLst>
                          <a:tab pos="985520" algn="l"/>
                        </a:tabLst>
                      </a:pPr>
                      <a:r>
                        <a:rPr lang="ar-IQ" sz="1100">
                          <a:effectLst/>
                        </a:rPr>
                        <a:t>عدم الاعتراف</a:t>
                      </a:r>
                      <a:endParaRPr lang="en-US" sz="1100">
                        <a:effectLst/>
                        <a:latin typeface="Calibri"/>
                        <a:ea typeface="Calibri"/>
                        <a:cs typeface="Arial"/>
                      </a:endParaRPr>
                    </a:p>
                  </a:txBody>
                  <a:tcPr marL="68580" marR="68580" marT="0" marB="0" anchor="ctr"/>
                </a:tc>
              </a:tr>
              <a:tr h="484265">
                <a:tc>
                  <a:txBody>
                    <a:bodyPr/>
                    <a:lstStyle/>
                    <a:p>
                      <a:pPr algn="ctr" rtl="1">
                        <a:lnSpc>
                          <a:spcPct val="107000"/>
                        </a:lnSpc>
                        <a:spcAft>
                          <a:spcPts val="0"/>
                        </a:spcAft>
                        <a:tabLst>
                          <a:tab pos="985520" algn="l"/>
                        </a:tabLst>
                      </a:pPr>
                      <a:r>
                        <a:rPr lang="ar-JO" sz="1100">
                          <a:effectLst/>
                        </a:rPr>
                        <a:t>الهبوط المنحرف أو عدم مواجهة المحور الطولي للحصان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انحراف اكثر من &gt; 45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انحراف اكثر من &gt; 90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100">
                          <a:effectLst/>
                        </a:rPr>
                        <a:t> </a:t>
                      </a:r>
                      <a:endParaRPr lang="en-US" sz="1100">
                        <a:effectLst/>
                        <a:latin typeface="Calibri"/>
                        <a:ea typeface="Calibri"/>
                        <a:cs typeface="Arial"/>
                      </a:endParaRPr>
                    </a:p>
                  </a:txBody>
                  <a:tcPr marL="68580" marR="68580" marT="0" marB="0" anchor="ctr"/>
                </a:tc>
              </a:tr>
              <a:tr h="346272">
                <a:tc>
                  <a:txBody>
                    <a:bodyPr/>
                    <a:lstStyle/>
                    <a:p>
                      <a:pPr algn="ctr" rtl="1">
                        <a:lnSpc>
                          <a:spcPct val="107000"/>
                        </a:lnSpc>
                        <a:spcAft>
                          <a:spcPts val="0"/>
                        </a:spcAft>
                        <a:tabLst>
                          <a:tab pos="985520" algn="l"/>
                        </a:tabLst>
                      </a:pPr>
                      <a:r>
                        <a:rPr lang="ar-JO" sz="1100">
                          <a:effectLst/>
                        </a:rPr>
                        <a:t>عدم استخدام الأجزاء الثلاثة للحصان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484265">
                <a:tc>
                  <a:txBody>
                    <a:bodyPr/>
                    <a:lstStyle/>
                    <a:p>
                      <a:pPr algn="ctr" rtl="1">
                        <a:lnSpc>
                          <a:spcPct val="107000"/>
                        </a:lnSpc>
                        <a:spcAft>
                          <a:spcPts val="0"/>
                        </a:spcAft>
                        <a:tabLst>
                          <a:tab pos="985520" algn="l"/>
                        </a:tabLst>
                      </a:pPr>
                      <a:r>
                        <a:rPr lang="ar-IQ" sz="1100">
                          <a:effectLst/>
                        </a:rPr>
                        <a:t>عدم الوصول للوقوف على اليدين عند الهبوط  (وضع الجسم اقل من 30 ْ فوق الخط الافقي للكتفين)</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346272">
                <a:tc>
                  <a:txBody>
                    <a:bodyPr/>
                    <a:lstStyle/>
                    <a:p>
                      <a:pPr algn="ctr" rtl="1">
                        <a:lnSpc>
                          <a:spcPct val="107000"/>
                        </a:lnSpc>
                        <a:spcAft>
                          <a:spcPts val="0"/>
                        </a:spcAft>
                        <a:tabLst>
                          <a:tab pos="985520" algn="l"/>
                        </a:tabLst>
                      </a:pPr>
                      <a:r>
                        <a:rPr lang="ar-IQ" sz="1100">
                          <a:effectLst/>
                        </a:rPr>
                        <a:t>المقص للوقوف على اليدين بورك مثني</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r>
              <a:tr h="326557">
                <a:tc>
                  <a:txBody>
                    <a:bodyPr/>
                    <a:lstStyle/>
                    <a:p>
                      <a:pPr algn="ctr" rtl="1">
                        <a:lnSpc>
                          <a:spcPct val="107000"/>
                        </a:lnSpc>
                        <a:spcAft>
                          <a:spcPts val="0"/>
                        </a:spcAft>
                        <a:tabLst>
                          <a:tab pos="985520" algn="l"/>
                        </a:tabLst>
                      </a:pPr>
                      <a:r>
                        <a:rPr lang="ar-IQ" sz="1100">
                          <a:effectLst/>
                        </a:rPr>
                        <a:t>½  مرجحه زائده لبداية التمرين بدون تغيير الرجل جانبا</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dirty="0">
                          <a:effectLst/>
                        </a:rPr>
                        <a:t>+</a:t>
                      </a:r>
                      <a:endParaRPr lang="en-US" sz="1100" dirty="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346272">
                <a:tc>
                  <a:txBody>
                    <a:bodyPr/>
                    <a:lstStyle/>
                    <a:p>
                      <a:pPr algn="ctr" rtl="1">
                        <a:lnSpc>
                          <a:spcPct val="107000"/>
                        </a:lnSpc>
                        <a:spcAft>
                          <a:spcPts val="0"/>
                        </a:spcAft>
                        <a:tabLst>
                          <a:tab pos="985520" algn="l"/>
                        </a:tabLst>
                      </a:pPr>
                      <a:r>
                        <a:rPr lang="ar-IQ" sz="1100">
                          <a:effectLst/>
                        </a:rPr>
                        <a:t>عدم الثبات بالوقوف على اليدين عند الهبوط , مشاكل باللف</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 </a:t>
                      </a:r>
                      <a:endParaRPr lang="en-US" sz="1100">
                        <a:effectLst/>
                        <a:latin typeface="Calibri"/>
                        <a:ea typeface="Calibri"/>
                        <a:cs typeface="Arial"/>
                      </a:endParaRPr>
                    </a:p>
                  </a:txBody>
                  <a:tcPr marL="68580" marR="68580" marT="0" marB="0" anchor="ctr"/>
                </a:tc>
              </a:tr>
              <a:tr h="484265">
                <a:tc>
                  <a:txBody>
                    <a:bodyPr/>
                    <a:lstStyle/>
                    <a:p>
                      <a:pPr algn="ctr" rtl="1">
                        <a:lnSpc>
                          <a:spcPct val="107000"/>
                        </a:lnSpc>
                        <a:spcAft>
                          <a:spcPts val="0"/>
                        </a:spcAft>
                        <a:tabLst>
                          <a:tab pos="985520" algn="l"/>
                        </a:tabLst>
                      </a:pPr>
                      <a:r>
                        <a:rPr lang="ar-IQ" sz="1100">
                          <a:effectLst/>
                        </a:rPr>
                        <a:t>للوقوف على اليدين من المقصات , مرجحات الرجلين المضمومه والمفتوحه – المرجحه باستخدام القوة مع او خفض الورك أو الرجلين ( بضمنها الهبوط)</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a:effectLst/>
                        </a:rPr>
                        <a:t>+</a:t>
                      </a:r>
                      <a:endParaRPr lang="en-US" sz="1100">
                        <a:effectLst/>
                        <a:latin typeface="Calibri"/>
                        <a:ea typeface="Calibri"/>
                        <a:cs typeface="Arial"/>
                      </a:endParaRPr>
                    </a:p>
                  </a:txBody>
                  <a:tcPr marL="68580" marR="68580" marT="0" marB="0" anchor="ctr"/>
                </a:tc>
                <a:tc>
                  <a:txBody>
                    <a:bodyPr/>
                    <a:lstStyle/>
                    <a:p>
                      <a:pPr algn="ctr" rtl="1">
                        <a:lnSpc>
                          <a:spcPct val="107000"/>
                        </a:lnSpc>
                        <a:spcAft>
                          <a:spcPts val="0"/>
                        </a:spcAft>
                        <a:tabLst>
                          <a:tab pos="985520" algn="l"/>
                        </a:tabLst>
                      </a:pPr>
                      <a:r>
                        <a:rPr lang="ar-IQ" sz="1400" dirty="0">
                          <a:effectLst/>
                        </a:rPr>
                        <a:t>+</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37690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251520" y="-27384"/>
            <a:ext cx="8568952" cy="5940088"/>
          </a:xfrm>
          <a:prstGeom prst="rect">
            <a:avLst/>
          </a:prstGeom>
        </p:spPr>
        <p:txBody>
          <a:bodyPr wrap="square">
            <a:spAutoFit/>
          </a:bodyPr>
          <a:lstStyle/>
          <a:p>
            <a:r>
              <a:rPr lang="ar-SA" sz="2000" b="1" u="sng" dirty="0">
                <a:solidFill>
                  <a:srgbClr val="FFFF00"/>
                </a:solidFill>
              </a:rPr>
              <a:t>الخصائص الفنية المميزة للأداء على جهاز حصان المقابض :</a:t>
            </a:r>
            <a:endParaRPr lang="en-US" sz="2000" b="1" dirty="0">
              <a:solidFill>
                <a:srgbClr val="FFFF00"/>
              </a:solidFill>
            </a:endParaRPr>
          </a:p>
          <a:p>
            <a:r>
              <a:rPr lang="ar-SA" sz="2000" b="1" dirty="0"/>
              <a:t>     ان الطابع المميز لحركات حصان المقابض نوعان وهما :</a:t>
            </a:r>
            <a:endParaRPr lang="en-US" sz="2000" b="1" dirty="0"/>
          </a:p>
          <a:p>
            <a:pPr lvl="0"/>
            <a:r>
              <a:rPr lang="ar-SA" sz="2000" b="1" dirty="0"/>
              <a:t>الحركات ذات الشكل الدائري ( فلنكات ) .</a:t>
            </a:r>
            <a:endParaRPr lang="en-US" sz="2000" b="1" dirty="0"/>
          </a:p>
          <a:p>
            <a:pPr lvl="0"/>
            <a:r>
              <a:rPr lang="ar-SA" sz="2000" b="1" dirty="0"/>
              <a:t>الحركات ذات الشكل </a:t>
            </a:r>
            <a:r>
              <a:rPr lang="ar-SA" sz="2000" b="1" dirty="0" err="1"/>
              <a:t>البندولي</a:t>
            </a:r>
            <a:r>
              <a:rPr lang="ar-SA" sz="2000" b="1" dirty="0"/>
              <a:t> ( مقصات بجميع انواعها ) .</a:t>
            </a:r>
            <a:endParaRPr lang="en-US" sz="2000" b="1" dirty="0"/>
          </a:p>
          <a:p>
            <a:r>
              <a:rPr lang="ar-SA" sz="2000" b="1" dirty="0"/>
              <a:t>    ان السلسلة الكاملة على جهاز حصان المقابض عبارة عن جسم طائر مرتكز بالكفين فقط ، وان لا يلمس أي جزء من جسم اللاعب الجهاز – عدا الكفين ، وان صعوبة الحركة تتحدد بوساطة تعقيد وضعية الكفين اذ تتطلب مالا يقل عن ثلاث انتقالات ومسكات على مقبض واحد من جهة ، وما </a:t>
            </a:r>
            <a:r>
              <a:rPr lang="ar-SA" sz="2000" b="1" dirty="0" err="1"/>
              <a:t>تتطلبه</a:t>
            </a:r>
            <a:r>
              <a:rPr lang="ar-SA" sz="2000" b="1" dirty="0"/>
              <a:t> هذه الانتقالات من إمكانيات بدنية خاصة من جهة اخرى ، وان درجة الصعوبة في الاداء </a:t>
            </a:r>
            <a:r>
              <a:rPr lang="ar-SA" sz="2000" b="1" dirty="0" err="1"/>
              <a:t>تاتي</a:t>
            </a:r>
            <a:r>
              <a:rPr lang="ar-SA" sz="2000" b="1" dirty="0"/>
              <a:t> من عاملين ، الاول : هو ان اللاعب يؤدي حركات دورانية </a:t>
            </a:r>
            <a:r>
              <a:rPr lang="ar-SA" sz="2000" b="1" dirty="0" err="1"/>
              <a:t>وبندولية</a:t>
            </a:r>
            <a:r>
              <a:rPr lang="ar-SA" sz="2000" b="1" dirty="0"/>
              <a:t> مستمرة على المسطح الافقي للجهاز ، والعامل الثاني : هو ان اللاعب يقضي اكثر وقته في الاداء على الجهاز وهو مرتكز على يد واحدة اذ تكون اليد الاخرى مرفوعة للارتكاز الثاني المتناوب ، ويذكر ان جهاز حصان المقابض من أصعب الأجهزة </a:t>
            </a:r>
            <a:r>
              <a:rPr lang="ar-SA" sz="2000" b="1" dirty="0" err="1"/>
              <a:t>الجمناستيكية</a:t>
            </a:r>
            <a:r>
              <a:rPr lang="ar-SA" sz="2000" b="1" dirty="0"/>
              <a:t> على الإطلاق ، بسبب ان اللاعب يجب ان يتميز بالحركة الدائمة والمستمرة على الجهاز من غير تذبذب او توقف في الاداء ، وان صعوبة الاداء ناجمة من تحول مركز ثقل الجسم من يد الى اخرى باستمرار في كل حركة ، واداء الحركات على جميع اجزاء الحصان ( الثلاثة ) وعلى كلا الجانبين ، وكلا الاتجاهين ، هذا وان للحركات الدائرية </a:t>
            </a:r>
            <a:r>
              <a:rPr lang="ar-SA" sz="2000" b="1" dirty="0" err="1"/>
              <a:t>والبندولية</a:t>
            </a:r>
            <a:r>
              <a:rPr lang="ar-SA" sz="2000" b="1" dirty="0"/>
              <a:t> ميزة اخرى تضاف الى الجهاز عن بقية الاجهزة الاخرى اذ يمكن لبعض اللاعبين ذوي المستويات العليا من </a:t>
            </a:r>
            <a:r>
              <a:rPr lang="ar-SA" sz="2000" b="1" dirty="0" err="1"/>
              <a:t>تادية</a:t>
            </a:r>
            <a:r>
              <a:rPr lang="ar-SA" sz="2000" b="1" dirty="0"/>
              <a:t> بعض المهارات على كل من جهازي المتوازي والحركات الارضية المشابهة لحركات حصان المقابض نفسها ومع وجود بعض الاختلافات الشكلية الملحوظة .</a:t>
            </a:r>
            <a:endParaRPr lang="en-US" sz="2000" b="1" dirty="0"/>
          </a:p>
          <a:p>
            <a:r>
              <a:rPr lang="ar-SA" sz="2000" b="1" dirty="0"/>
              <a:t> </a:t>
            </a:r>
            <a:endParaRPr lang="en-US" sz="2000" b="1" dirty="0"/>
          </a:p>
        </p:txBody>
      </p:sp>
    </p:spTree>
    <p:extLst>
      <p:ext uri="{BB962C8B-B14F-4D97-AF65-F5344CB8AC3E}">
        <p14:creationId xmlns:p14="http://schemas.microsoft.com/office/powerpoint/2010/main" val="66089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692696"/>
            <a:ext cx="8568952" cy="5693866"/>
          </a:xfrm>
          <a:prstGeom prst="rect">
            <a:avLst/>
          </a:prstGeom>
        </p:spPr>
        <p:txBody>
          <a:bodyPr wrap="square">
            <a:spAutoFit/>
          </a:bodyPr>
          <a:lstStyle/>
          <a:p>
            <a:r>
              <a:rPr lang="ar-SA" sz="2800" b="1" u="sng" dirty="0">
                <a:solidFill>
                  <a:srgbClr val="FFFF00"/>
                </a:solidFill>
              </a:rPr>
              <a:t>الأوضاع الأساس للارتكاز على حصان المقابض :</a:t>
            </a:r>
            <a:endParaRPr lang="en-US" sz="2800" dirty="0">
              <a:solidFill>
                <a:srgbClr val="FFFF00"/>
              </a:solidFill>
            </a:endParaRPr>
          </a:p>
          <a:p>
            <a:pPr lvl="0"/>
            <a:r>
              <a:rPr lang="ar-SA" sz="2800" dirty="0"/>
              <a:t>الارتكاز الأمامي : اللاعب مواجه الجهاز يرتكز باليدين على اعلى جزء من الحلقتين بذراعين ممدودتين مع دفع الجهاز الى الاسفل لرفع الحزام الكتفي الى الاعلى مع بقاء الراس في وضعه الطبيعي والاحتفاظ بتقوس </a:t>
            </a:r>
            <a:r>
              <a:rPr lang="ar-SA" sz="2800" dirty="0" err="1"/>
              <a:t>بيسط</a:t>
            </a:r>
            <a:r>
              <a:rPr lang="ar-SA" sz="2800" dirty="0"/>
              <a:t> في الظهر وملامسة الفخذين للحصان .</a:t>
            </a:r>
            <a:endParaRPr lang="en-US" sz="2800" dirty="0"/>
          </a:p>
          <a:p>
            <a:pPr lvl="0"/>
            <a:r>
              <a:rPr lang="ar-SA" sz="2800" dirty="0"/>
              <a:t>الارتكاز الخلفي : وهو عكس الوضع السابق وفيه يكون ظهر اللاعب مواجها للجهاز مع ملامسة خلف الفخذين للحصان وتقوس بسيط في الظهر .</a:t>
            </a:r>
            <a:endParaRPr lang="en-US" sz="2800" dirty="0"/>
          </a:p>
          <a:p>
            <a:pPr lvl="0"/>
            <a:r>
              <a:rPr lang="ar-SA" sz="2800" dirty="0"/>
              <a:t>الارتكاز </a:t>
            </a:r>
            <a:r>
              <a:rPr lang="ar-SA" sz="2800" dirty="0" err="1"/>
              <a:t>السرجي</a:t>
            </a:r>
            <a:r>
              <a:rPr lang="ar-SA" sz="2800" dirty="0"/>
              <a:t> : وفيه ترتكز اليدان على الحلقتين مع وضع رجل </a:t>
            </a:r>
            <a:r>
              <a:rPr lang="ar-SA" sz="2800" dirty="0" err="1"/>
              <a:t>للامام</a:t>
            </a:r>
            <a:r>
              <a:rPr lang="ar-SA" sz="2800" dirty="0"/>
              <a:t> والاخرى للخلف والحصان بين الرجلين ويلاحظ عند اتخاذ هذه الاوضاع : </a:t>
            </a:r>
            <a:endParaRPr lang="en-US" sz="2800" dirty="0"/>
          </a:p>
          <a:p>
            <a:pPr lvl="1"/>
            <a:r>
              <a:rPr lang="ar-SA" sz="2800" dirty="0"/>
              <a:t>ان تكون الذراعان ممدودتين .</a:t>
            </a:r>
            <a:endParaRPr lang="en-US" sz="2800" dirty="0"/>
          </a:p>
          <a:p>
            <a:pPr lvl="1"/>
            <a:r>
              <a:rPr lang="ar-SA" sz="2800" dirty="0"/>
              <a:t>دفع الحلقتين الى الاسفل لرفع الجسم الى الاعلى .</a:t>
            </a:r>
            <a:endParaRPr lang="en-US" sz="2800" dirty="0"/>
          </a:p>
          <a:p>
            <a:pPr lvl="1"/>
            <a:r>
              <a:rPr lang="ar-SA" sz="2800" dirty="0"/>
              <a:t>القبض على الحلقتين تماما .</a:t>
            </a:r>
            <a:endParaRPr lang="en-US" sz="2800" dirty="0"/>
          </a:p>
        </p:txBody>
      </p:sp>
    </p:spTree>
    <p:extLst>
      <p:ext uri="{BB962C8B-B14F-4D97-AF65-F5344CB8AC3E}">
        <p14:creationId xmlns:p14="http://schemas.microsoft.com/office/powerpoint/2010/main" val="3027328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318710"/>
            <a:ext cx="8280920" cy="6278642"/>
          </a:xfrm>
          <a:prstGeom prst="rect">
            <a:avLst/>
          </a:prstGeom>
        </p:spPr>
        <p:txBody>
          <a:bodyPr wrap="square">
            <a:spAutoFit/>
          </a:bodyPr>
          <a:lstStyle/>
          <a:p>
            <a:r>
              <a:rPr lang="ar-SA" sz="2400" b="1" u="sng" dirty="0">
                <a:solidFill>
                  <a:srgbClr val="FFFF00"/>
                </a:solidFill>
              </a:rPr>
              <a:t>النواحي الفنية لأداء بعض المهارات الخاصة بجهاز حصان المقابض :</a:t>
            </a:r>
            <a:endParaRPr lang="en-US" sz="2400" dirty="0">
              <a:solidFill>
                <a:srgbClr val="FFFF00"/>
              </a:solidFill>
            </a:endParaRPr>
          </a:p>
          <a:p>
            <a:r>
              <a:rPr lang="ar-SA" sz="2400" b="1" dirty="0" err="1">
                <a:solidFill>
                  <a:srgbClr val="FFFF00"/>
                </a:solidFill>
              </a:rPr>
              <a:t>الأرجحة</a:t>
            </a:r>
            <a:r>
              <a:rPr lang="ar-SA" sz="2400" b="1" dirty="0">
                <a:solidFill>
                  <a:srgbClr val="FFFF00"/>
                </a:solidFill>
              </a:rPr>
              <a:t> من الارتكاز الأمامي :</a:t>
            </a:r>
            <a:endParaRPr lang="en-US" sz="2400" dirty="0">
              <a:solidFill>
                <a:srgbClr val="FFFF00"/>
              </a:solidFill>
            </a:endParaRPr>
          </a:p>
          <a:p>
            <a:r>
              <a:rPr lang="ar-SA" sz="2400" b="1" dirty="0"/>
              <a:t>     </a:t>
            </a:r>
            <a:r>
              <a:rPr lang="ar-SA" sz="2400" dirty="0"/>
              <a:t>وفيها </a:t>
            </a:r>
            <a:r>
              <a:rPr lang="ar-SA" sz="2400" dirty="0" err="1"/>
              <a:t>يؤرجح</a:t>
            </a:r>
            <a:r>
              <a:rPr lang="ar-SA" sz="2400" dirty="0"/>
              <a:t> اللاعب الرجلين معا جانبا مع فتحهما وميل وزن الجسم في عكس اتجاه </a:t>
            </a:r>
            <a:r>
              <a:rPr lang="ar-SA" sz="2400" dirty="0" err="1"/>
              <a:t>الأرجحة</a:t>
            </a:r>
            <a:r>
              <a:rPr lang="ar-SA" sz="2400" dirty="0"/>
              <a:t> مع عدم نقل مركز الثقل لهذا الاتجاه كثيرا .</a:t>
            </a:r>
            <a:endParaRPr lang="en-US" sz="2400" dirty="0"/>
          </a:p>
          <a:p>
            <a:r>
              <a:rPr lang="ar-SA" sz="2400" dirty="0"/>
              <a:t> </a:t>
            </a:r>
            <a:endParaRPr lang="en-US" sz="2400" dirty="0"/>
          </a:p>
          <a:p>
            <a:r>
              <a:rPr lang="ar-SA" sz="2400" b="1" u="sng" dirty="0" err="1">
                <a:solidFill>
                  <a:srgbClr val="FFFF00"/>
                </a:solidFill>
              </a:rPr>
              <a:t>أرجحة</a:t>
            </a:r>
            <a:r>
              <a:rPr lang="ar-SA" sz="2400" b="1" u="sng" dirty="0">
                <a:solidFill>
                  <a:srgbClr val="FFFF00"/>
                </a:solidFill>
              </a:rPr>
              <a:t> دخول الرجلين وخروجهما :  </a:t>
            </a:r>
            <a:endParaRPr lang="en-US" sz="2400" dirty="0">
              <a:solidFill>
                <a:srgbClr val="FFFF00"/>
              </a:solidFill>
            </a:endParaRPr>
          </a:p>
          <a:p>
            <a:r>
              <a:rPr lang="ar-SA" sz="2400" dirty="0"/>
              <a:t>القسم التحضيري : من وضع الارتكاز الأمامي </a:t>
            </a:r>
            <a:r>
              <a:rPr lang="ar-SA" sz="2400" dirty="0" err="1"/>
              <a:t>يؤرجح</a:t>
            </a:r>
            <a:r>
              <a:rPr lang="ar-SA" sz="2400" dirty="0"/>
              <a:t> اللاعب الرجلين معا لتصلا الى مستوى اعلى من ظهر الحصان .</a:t>
            </a:r>
            <a:endParaRPr lang="en-US" sz="2400" dirty="0"/>
          </a:p>
          <a:p>
            <a:r>
              <a:rPr lang="ar-SA" sz="2400" dirty="0"/>
              <a:t>القسم الرئيسي : ينقل اللاعب ثقل الجسم في اتجاه ذراع الارتكاز ( الذراع اليسرى ) وترك القبضة اليمنى دخول الرجل اليمنى اماما ثم استعادة امساك الحلقة قبل وصول </a:t>
            </a:r>
            <a:r>
              <a:rPr lang="ar-SA" sz="2400" dirty="0" err="1"/>
              <a:t>ارجحة</a:t>
            </a:r>
            <a:r>
              <a:rPr lang="ar-SA" sz="2400" dirty="0"/>
              <a:t> الرجلين الى الوضع العمودي ، تستمر </a:t>
            </a:r>
            <a:r>
              <a:rPr lang="ar-SA" sz="2400" dirty="0" err="1"/>
              <a:t>ارجحة</a:t>
            </a:r>
            <a:r>
              <a:rPr lang="ar-SA" sz="2400" dirty="0"/>
              <a:t> الرجلين جهة اليسار حتى وصولهما الى مستوى اعلى من ظهر الحصان ينقل ثقل الجسم في اتجاه ذراع الارتكاز ( الذراع اليمنى ) وترك القبضة اليسرى لدخول الرجل اليسرى اماما ثم استعادة امساك الحلقة ، تؤرجح الرجلين يمينا" </a:t>
            </a:r>
            <a:r>
              <a:rPr lang="ar-SA" sz="2400" dirty="0" err="1"/>
              <a:t>لارجاع</a:t>
            </a:r>
            <a:r>
              <a:rPr lang="ar-SA" sz="2400" dirty="0"/>
              <a:t> اليمنى خلفا الى وضع الارتكاز الامامي وبنفس الطريقة يتم ارجاع الرجل اليسرى .</a:t>
            </a:r>
            <a:endParaRPr lang="en-US" sz="2400" dirty="0"/>
          </a:p>
          <a:p>
            <a:r>
              <a:rPr lang="ar-SA" sz="2400" dirty="0"/>
              <a:t>القسم النهائي : يصل اللاعب ثانية إلى وضع الارتكاز الأمامي .</a:t>
            </a:r>
            <a:endParaRPr lang="en-US" sz="2400" dirty="0"/>
          </a:p>
          <a:p>
            <a:r>
              <a:rPr lang="ar-SA" dirty="0"/>
              <a:t> </a:t>
            </a:r>
            <a:endParaRPr lang="en-US" dirty="0"/>
          </a:p>
        </p:txBody>
      </p:sp>
    </p:spTree>
    <p:extLst>
      <p:ext uri="{BB962C8B-B14F-4D97-AF65-F5344CB8AC3E}">
        <p14:creationId xmlns:p14="http://schemas.microsoft.com/office/powerpoint/2010/main" val="942365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an10021"/>
          <p:cNvPicPr>
            <a:picLocks noChangeAspect="1" noChangeArrowheads="1"/>
          </p:cNvPicPr>
          <p:nvPr/>
        </p:nvPicPr>
        <p:blipFill>
          <a:blip r:embed="rId2">
            <a:lum bright="-6000" contrast="54000"/>
            <a:extLst>
              <a:ext uri="{28A0092B-C50C-407E-A947-70E740481C1C}">
                <a14:useLocalDpi xmlns:a14="http://schemas.microsoft.com/office/drawing/2010/main" val="0"/>
              </a:ext>
            </a:extLst>
          </a:blip>
          <a:srcRect l="2637" r="15604" b="11864"/>
          <a:stretch>
            <a:fillRect/>
          </a:stretch>
        </p:blipFill>
        <p:spPr bwMode="auto">
          <a:xfrm>
            <a:off x="395536" y="4135686"/>
            <a:ext cx="8496944" cy="267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12935" y="44624"/>
            <a:ext cx="8496944" cy="4893647"/>
          </a:xfrm>
          <a:prstGeom prst="rect">
            <a:avLst/>
          </a:prstGeom>
        </p:spPr>
        <p:txBody>
          <a:bodyPr wrap="square">
            <a:spAutoFit/>
          </a:bodyPr>
          <a:lstStyle/>
          <a:p>
            <a:r>
              <a:rPr lang="ar-SA" sz="2400" b="1" u="sng" dirty="0" err="1">
                <a:solidFill>
                  <a:srgbClr val="FFFF00"/>
                </a:solidFill>
              </a:rPr>
              <a:t>أرجحة</a:t>
            </a:r>
            <a:r>
              <a:rPr lang="ar-SA" sz="2400" b="1" u="sng" dirty="0">
                <a:solidFill>
                  <a:srgbClr val="FFFF00"/>
                </a:solidFill>
              </a:rPr>
              <a:t> دائرية للرجل اليسرى مبتدئا بالجهة اليمنى :</a:t>
            </a:r>
            <a:endParaRPr lang="en-US" sz="2400" dirty="0">
              <a:solidFill>
                <a:srgbClr val="FFFF00"/>
              </a:solidFill>
            </a:endParaRPr>
          </a:p>
          <a:p>
            <a:r>
              <a:rPr lang="ar-SA" sz="2400" dirty="0"/>
              <a:t>القسم التحضيري : من الارتكاز المواجه ( الامامي ) </a:t>
            </a:r>
            <a:r>
              <a:rPr lang="ar-SA" sz="2400" dirty="0" err="1"/>
              <a:t>يؤرجح</a:t>
            </a:r>
            <a:r>
              <a:rPr lang="ar-SA" sz="2400" dirty="0"/>
              <a:t> اللاعب كلتا الرجلين يمينا </a:t>
            </a:r>
            <a:r>
              <a:rPr lang="ar-SA" sz="2400" dirty="0" err="1"/>
              <a:t>ارجحة</a:t>
            </a:r>
            <a:r>
              <a:rPr lang="ar-SA" sz="2400" dirty="0"/>
              <a:t> بسيطة ، تسبقها </a:t>
            </a:r>
            <a:r>
              <a:rPr lang="ar-SA" sz="2400" dirty="0" err="1"/>
              <a:t>ارجحة</a:t>
            </a:r>
            <a:r>
              <a:rPr lang="ar-SA" sz="2400" dirty="0"/>
              <a:t> بكلتا الرجلين يسارا تمهيدا </a:t>
            </a:r>
            <a:r>
              <a:rPr lang="ar-SA" sz="2400" dirty="0" err="1"/>
              <a:t>لاداء</a:t>
            </a:r>
            <a:r>
              <a:rPr lang="ar-SA" sz="2400" dirty="0"/>
              <a:t> الحركة .</a:t>
            </a:r>
            <a:endParaRPr lang="en-US" sz="2400" dirty="0"/>
          </a:p>
          <a:p>
            <a:r>
              <a:rPr lang="ar-SA" sz="2400" dirty="0"/>
              <a:t>القسم الرئيسي : وعندما تصل الرجلان فوق الحصان يدفع اللاعب الحلقة بيده اليمنى بقوة في الجزء النهائي </a:t>
            </a:r>
            <a:r>
              <a:rPr lang="ar-SA" sz="2400" dirty="0" err="1"/>
              <a:t>للارجحة</a:t>
            </a:r>
            <a:r>
              <a:rPr lang="ar-SA" sz="2400" dirty="0"/>
              <a:t> الموازية ، </a:t>
            </a:r>
            <a:r>
              <a:rPr lang="ar-SA" sz="2400" dirty="0" err="1"/>
              <a:t>يؤرجح</a:t>
            </a:r>
            <a:r>
              <a:rPr lang="ar-SA" sz="2400" dirty="0"/>
              <a:t> الرجل اليسرى اماما ويحاول امساك الحلقة باليد اليمنى مرة ثانية – </a:t>
            </a:r>
            <a:r>
              <a:rPr lang="ar-SA" sz="2400" dirty="0" err="1"/>
              <a:t>باسرع</a:t>
            </a:r>
            <a:r>
              <a:rPr lang="ar-SA" sz="2400" dirty="0"/>
              <a:t> ما يمكن – وينبغي ان يكون احساس اللاعب ، وكانه يريد ان يضع فترة سكون صغيرة في </a:t>
            </a:r>
            <a:r>
              <a:rPr lang="ar-SA" sz="2400" dirty="0" err="1"/>
              <a:t>ارجحة</a:t>
            </a:r>
            <a:r>
              <a:rPr lang="ar-SA" sz="2400" dirty="0"/>
              <a:t> الرجل فوق الجهاز مما يسهل عليه ان يتخذ مرحلة الارتكاز ، ثم يشترك في </a:t>
            </a:r>
            <a:r>
              <a:rPr lang="ar-SA" sz="2400" dirty="0" err="1"/>
              <a:t>الارجحة</a:t>
            </a:r>
            <a:r>
              <a:rPr lang="ar-SA" sz="2400" dirty="0"/>
              <a:t> القادمة يسارا بكلتا الرجلين مرة اخرى لنفس القوة ثم </a:t>
            </a:r>
            <a:r>
              <a:rPr lang="ar-SA" sz="2400" dirty="0" err="1"/>
              <a:t>يؤرجح</a:t>
            </a:r>
            <a:r>
              <a:rPr lang="ar-SA" sz="2400" dirty="0"/>
              <a:t> الرجلين يسارا عاليا وبعد ان تمر على المستوى الراسي يدفع اللاعب الحلقة باليد اليسرى بقوة وتؤرجح الرجل اليسرى مرة اخرى خلفا من فوق   الحصان .</a:t>
            </a:r>
            <a:endParaRPr lang="en-US" sz="2400" dirty="0"/>
          </a:p>
          <a:p>
            <a:r>
              <a:rPr lang="ar-SA" sz="2400" dirty="0"/>
              <a:t>القسم النهائي : تضم الرجلان وتتخذ اليد اليسرى الارتكاز مرة اخرى بعد ضم الرجلين مباشرة .</a:t>
            </a:r>
            <a:endParaRPr lang="en-US" sz="2400" dirty="0"/>
          </a:p>
        </p:txBody>
      </p:sp>
    </p:spTree>
    <p:extLst>
      <p:ext uri="{BB962C8B-B14F-4D97-AF65-F5344CB8AC3E}">
        <p14:creationId xmlns:p14="http://schemas.microsoft.com/office/powerpoint/2010/main" val="4049454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116632"/>
            <a:ext cx="8352928" cy="6001643"/>
          </a:xfrm>
          <a:prstGeom prst="rect">
            <a:avLst/>
          </a:prstGeom>
        </p:spPr>
        <p:txBody>
          <a:bodyPr wrap="square">
            <a:spAutoFit/>
          </a:bodyPr>
          <a:lstStyle/>
          <a:p>
            <a:r>
              <a:rPr lang="ar-SA" sz="2800" b="1" u="sng" dirty="0" err="1">
                <a:solidFill>
                  <a:srgbClr val="FFFF00"/>
                </a:solidFill>
              </a:rPr>
              <a:t>أرجحة</a:t>
            </a:r>
            <a:r>
              <a:rPr lang="ar-SA" sz="2800" b="1" u="sng" dirty="0">
                <a:solidFill>
                  <a:srgbClr val="FFFF00"/>
                </a:solidFill>
              </a:rPr>
              <a:t> دائرية للرجل اليمنى مبتدئا بالجهة اليمنى :</a:t>
            </a:r>
            <a:endParaRPr lang="en-US" sz="2800" dirty="0">
              <a:solidFill>
                <a:srgbClr val="FFFF00"/>
              </a:solidFill>
            </a:endParaRPr>
          </a:p>
          <a:p>
            <a:r>
              <a:rPr lang="ar-SA" sz="2800" dirty="0"/>
              <a:t>القسم التحضيري : من وضع الارتكاز الأمامي ، </a:t>
            </a:r>
            <a:r>
              <a:rPr lang="ar-SA" sz="2800" dirty="0" err="1"/>
              <a:t>يؤرجح</a:t>
            </a:r>
            <a:r>
              <a:rPr lang="ar-SA" sz="2800" dirty="0"/>
              <a:t> اللاعب الرجلين معا </a:t>
            </a:r>
            <a:r>
              <a:rPr lang="ar-SA" sz="2800" dirty="0" err="1"/>
              <a:t>أرجحة</a:t>
            </a:r>
            <a:r>
              <a:rPr lang="ar-SA" sz="2800" dirty="0"/>
              <a:t> بسيطة جهة  اليسار .</a:t>
            </a:r>
            <a:endParaRPr lang="en-US" sz="2800" dirty="0"/>
          </a:p>
          <a:p>
            <a:r>
              <a:rPr lang="ar-SA" sz="2800" dirty="0"/>
              <a:t>القسم الرئيسي : عند عودة الرجلين جهة اليمين ينقل اللاعب ثقل وزن الجسم قليلا على اليد اليسرى على الا يتحرك مركز ثقل الجسم كثيرا الى اليسار ، وفي نهاية </a:t>
            </a:r>
            <a:r>
              <a:rPr lang="ar-SA" sz="2800" dirty="0" err="1"/>
              <a:t>الارجحة</a:t>
            </a:r>
            <a:r>
              <a:rPr lang="ar-SA" sz="2800" dirty="0"/>
              <a:t> جهة اليمين تدفع اليد اليمنى القبضة مع ادارة الورك </a:t>
            </a:r>
            <a:r>
              <a:rPr lang="ar-SA" sz="2800" dirty="0" err="1"/>
              <a:t>للامام</a:t>
            </a:r>
            <a:r>
              <a:rPr lang="ar-SA" sz="2800" dirty="0"/>
              <a:t> ، ثم يمسك اللاعب القبضة مرة اخرى باليد اليمنى بعد مرور الرجل اليمنى من فوق الحلقة ، فتؤرجح الرجلان معا الى جهة اليسار مرورا بوضع الارتكاز </a:t>
            </a:r>
            <a:r>
              <a:rPr lang="ar-SA" sz="2800" dirty="0" err="1"/>
              <a:t>السرجي</a:t>
            </a:r>
            <a:r>
              <a:rPr lang="ar-SA" sz="2800" dirty="0"/>
              <a:t> ثم يدفع اللاعب الحلقة باليد اليسرى وينقل وزن الجسم جزئيا فوق اليد اليمنى لتمرير الرجل اليمنى اسفل الرجل اليسرى .</a:t>
            </a:r>
            <a:endParaRPr lang="en-US" sz="2800" dirty="0"/>
          </a:p>
          <a:p>
            <a:r>
              <a:rPr lang="ar-SA" sz="2800" dirty="0"/>
              <a:t>القسم النهائي : يمسك اللاعب الحلقة باليد اليسرى مرة أخرى </a:t>
            </a:r>
            <a:r>
              <a:rPr lang="ar-SA" sz="2800" dirty="0" err="1"/>
              <a:t>ويؤرجح</a:t>
            </a:r>
            <a:r>
              <a:rPr lang="ar-SA" sz="2800" dirty="0"/>
              <a:t> الرجلين معا إلى الأسفل إلى وضع الارتكاز الأمامي .</a:t>
            </a:r>
            <a:endParaRPr lang="en-US" sz="2800" dirty="0"/>
          </a:p>
          <a:p>
            <a:r>
              <a:rPr lang="ar-SA" sz="2000" dirty="0"/>
              <a:t> </a:t>
            </a:r>
            <a:endParaRPr lang="en-US" sz="2000" dirty="0"/>
          </a:p>
        </p:txBody>
      </p:sp>
    </p:spTree>
    <p:extLst>
      <p:ext uri="{BB962C8B-B14F-4D97-AF65-F5344CB8AC3E}">
        <p14:creationId xmlns:p14="http://schemas.microsoft.com/office/powerpoint/2010/main" val="3750873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1408</Words>
  <Application>Microsoft Office PowerPoint</Application>
  <PresentationFormat>عرض على الشاشة (3:4)‏</PresentationFormat>
  <Paragraphs>153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10</cp:revision>
  <dcterms:created xsi:type="dcterms:W3CDTF">2018-12-10T18:46:06Z</dcterms:created>
  <dcterms:modified xsi:type="dcterms:W3CDTF">2018-12-10T21:19:04Z</dcterms:modified>
</cp:coreProperties>
</file>